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96"/>
  </p:notesMasterIdLst>
  <p:handoutMasterIdLst>
    <p:handoutMasterId r:id="rId97"/>
  </p:handoutMasterIdLst>
  <p:sldIdLst>
    <p:sldId id="266" r:id="rId2"/>
    <p:sldId id="262" r:id="rId3"/>
    <p:sldId id="815" r:id="rId4"/>
    <p:sldId id="816" r:id="rId5"/>
    <p:sldId id="792" r:id="rId6"/>
    <p:sldId id="1063" r:id="rId7"/>
    <p:sldId id="1064" r:id="rId8"/>
    <p:sldId id="1065" r:id="rId9"/>
    <p:sldId id="799" r:id="rId10"/>
    <p:sldId id="864" r:id="rId11"/>
    <p:sldId id="1046" r:id="rId12"/>
    <p:sldId id="1031" r:id="rId13"/>
    <p:sldId id="1047" r:id="rId14"/>
    <p:sldId id="818" r:id="rId15"/>
    <p:sldId id="820" r:id="rId16"/>
    <p:sldId id="914" r:id="rId17"/>
    <p:sldId id="658" r:id="rId18"/>
    <p:sldId id="934" r:id="rId19"/>
    <p:sldId id="935" r:id="rId20"/>
    <p:sldId id="936" r:id="rId21"/>
    <p:sldId id="937" r:id="rId22"/>
    <p:sldId id="938" r:id="rId23"/>
    <p:sldId id="978" r:id="rId24"/>
    <p:sldId id="976" r:id="rId25"/>
    <p:sldId id="977" r:id="rId26"/>
    <p:sldId id="979" r:id="rId27"/>
    <p:sldId id="839" r:id="rId28"/>
    <p:sldId id="939" r:id="rId29"/>
    <p:sldId id="940" r:id="rId30"/>
    <p:sldId id="973" r:id="rId31"/>
    <p:sldId id="974" r:id="rId32"/>
    <p:sldId id="943" r:id="rId33"/>
    <p:sldId id="980" r:id="rId34"/>
    <p:sldId id="819" r:id="rId35"/>
    <p:sldId id="975" r:id="rId36"/>
    <p:sldId id="981" r:id="rId37"/>
    <p:sldId id="798" r:id="rId38"/>
    <p:sldId id="982" r:id="rId39"/>
    <p:sldId id="817" r:id="rId40"/>
    <p:sldId id="945" r:id="rId41"/>
    <p:sldId id="1048" r:id="rId42"/>
    <p:sldId id="992" r:id="rId43"/>
    <p:sldId id="993" r:id="rId44"/>
    <p:sldId id="994" r:id="rId45"/>
    <p:sldId id="1030" r:id="rId46"/>
    <p:sldId id="1045" r:id="rId47"/>
    <p:sldId id="917" r:id="rId48"/>
    <p:sldId id="941" r:id="rId49"/>
    <p:sldId id="774" r:id="rId50"/>
    <p:sldId id="946" r:id="rId51"/>
    <p:sldId id="947" r:id="rId52"/>
    <p:sldId id="949" r:id="rId53"/>
    <p:sldId id="950" r:id="rId54"/>
    <p:sldId id="951" r:id="rId55"/>
    <p:sldId id="988" r:id="rId56"/>
    <p:sldId id="989" r:id="rId57"/>
    <p:sldId id="990" r:id="rId58"/>
    <p:sldId id="1054" r:id="rId59"/>
    <p:sldId id="1032" r:id="rId60"/>
    <p:sldId id="1033" r:id="rId61"/>
    <p:sldId id="942" r:id="rId62"/>
    <p:sldId id="1055" r:id="rId63"/>
    <p:sldId id="1053" r:id="rId64"/>
    <p:sldId id="952" r:id="rId65"/>
    <p:sldId id="983" r:id="rId66"/>
    <p:sldId id="800" r:id="rId67"/>
    <p:sldId id="965" r:id="rId68"/>
    <p:sldId id="955" r:id="rId69"/>
    <p:sldId id="956" r:id="rId70"/>
    <p:sldId id="966" r:id="rId71"/>
    <p:sldId id="957" r:id="rId72"/>
    <p:sldId id="958" r:id="rId73"/>
    <p:sldId id="984" r:id="rId74"/>
    <p:sldId id="954" r:id="rId75"/>
    <p:sldId id="959" r:id="rId76"/>
    <p:sldId id="960" r:id="rId77"/>
    <p:sldId id="961" r:id="rId78"/>
    <p:sldId id="962" r:id="rId79"/>
    <p:sldId id="963" r:id="rId80"/>
    <p:sldId id="964" r:id="rId81"/>
    <p:sldId id="985" r:id="rId82"/>
    <p:sldId id="968" r:id="rId83"/>
    <p:sldId id="969" r:id="rId84"/>
    <p:sldId id="971" r:id="rId85"/>
    <p:sldId id="991" r:id="rId86"/>
    <p:sldId id="970" r:id="rId87"/>
    <p:sldId id="972" r:id="rId88"/>
    <p:sldId id="1034" r:id="rId89"/>
    <p:sldId id="1056" r:id="rId90"/>
    <p:sldId id="1057" r:id="rId91"/>
    <p:sldId id="1036" r:id="rId92"/>
    <p:sldId id="1058" r:id="rId93"/>
    <p:sldId id="1059" r:id="rId94"/>
    <p:sldId id="1060" r:id="rId95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D64ECF2-FE60-4E9D-84F7-9379428E4C0E}">
          <p14:sldIdLst>
            <p14:sldId id="266"/>
            <p14:sldId id="262"/>
          </p14:sldIdLst>
        </p14:section>
        <p14:section name="Gesture Guide" id="{3B4285B4-0A33-47E7-BA04-640E873B948E}">
          <p14:sldIdLst>
            <p14:sldId id="815"/>
          </p14:sldIdLst>
        </p14:section>
        <p14:section name="Index" id="{BB359196-DDF0-4E78-B0FA-732A4F1BBF48}">
          <p14:sldIdLst>
            <p14:sldId id="816"/>
          </p14:sldIdLst>
        </p14:section>
        <p14:section name="1. Information Architecture" id="{B07BD8F7-A759-459F-8A4C-4C14B3CDA1B4}">
          <p14:sldIdLst>
            <p14:sldId id="792"/>
            <p14:sldId id="1063"/>
            <p14:sldId id="1064"/>
            <p14:sldId id="1065"/>
          </p14:sldIdLst>
        </p14:section>
        <p14:section name="2. General Rules" id="{43994070-382C-49AD-981F-FB4543F202D4}">
          <p14:sldIdLst>
            <p14:sldId id="799"/>
            <p14:sldId id="864"/>
            <p14:sldId id="1046"/>
            <p14:sldId id="1031"/>
            <p14:sldId id="1047"/>
          </p14:sldIdLst>
        </p14:section>
        <p14:section name="3. Screen Definition" id="{F2610017-0099-40AE-9FC0-E82FD06BC523}">
          <p14:sldIdLst>
            <p14:sldId id="818"/>
          </p14:sldIdLst>
        </p14:section>
        <p14:section name="3.0. 로그인/회원가입" id="{870B271B-1322-4401-985C-1343CA6CF37C}">
          <p14:sldIdLst>
            <p14:sldId id="820"/>
            <p14:sldId id="914"/>
            <p14:sldId id="658"/>
            <p14:sldId id="934"/>
            <p14:sldId id="935"/>
            <p14:sldId id="936"/>
            <p14:sldId id="937"/>
            <p14:sldId id="938"/>
            <p14:sldId id="978"/>
            <p14:sldId id="976"/>
            <p14:sldId id="977"/>
            <p14:sldId id="979"/>
            <p14:sldId id="839"/>
            <p14:sldId id="939"/>
            <p14:sldId id="940"/>
            <p14:sldId id="973"/>
            <p14:sldId id="974"/>
            <p14:sldId id="943"/>
          </p14:sldIdLst>
        </p14:section>
        <p14:section name="3.1. 홈" id="{8EBF9721-E0D5-4D95-B756-0FF5778A20F9}">
          <p14:sldIdLst>
            <p14:sldId id="980"/>
            <p14:sldId id="819"/>
            <p14:sldId id="975"/>
          </p14:sldIdLst>
        </p14:section>
        <p14:section name="3.2. 사업소개" id="{AA80104D-1A2C-44C8-817F-41E72EF88377}">
          <p14:sldIdLst>
            <p14:sldId id="981"/>
            <p14:sldId id="798"/>
          </p14:sldIdLst>
        </p14:section>
        <p14:section name="3.3. 신청하기" id="{7AE4676F-F409-427A-9057-41658390C4F6}">
          <p14:sldIdLst>
            <p14:sldId id="982"/>
            <p14:sldId id="817"/>
            <p14:sldId id="945"/>
            <p14:sldId id="1048"/>
            <p14:sldId id="992"/>
            <p14:sldId id="993"/>
            <p14:sldId id="994"/>
            <p14:sldId id="1030"/>
            <p14:sldId id="1045"/>
            <p14:sldId id="917"/>
            <p14:sldId id="941"/>
            <p14:sldId id="774"/>
            <p14:sldId id="946"/>
            <p14:sldId id="947"/>
            <p14:sldId id="949"/>
            <p14:sldId id="950"/>
            <p14:sldId id="951"/>
            <p14:sldId id="988"/>
            <p14:sldId id="989"/>
            <p14:sldId id="990"/>
            <p14:sldId id="1054"/>
            <p14:sldId id="1032"/>
            <p14:sldId id="1033"/>
            <p14:sldId id="942"/>
            <p14:sldId id="1055"/>
            <p14:sldId id="1053"/>
            <p14:sldId id="952"/>
          </p14:sldIdLst>
        </p14:section>
        <p14:section name="3.4. 신청결과(신청현황)" id="{51550648-F832-4BFC-9551-761AEE54A8E5}">
          <p14:sldIdLst>
            <p14:sldId id="983"/>
            <p14:sldId id="800"/>
            <p14:sldId id="965"/>
            <p14:sldId id="955"/>
            <p14:sldId id="956"/>
            <p14:sldId id="966"/>
            <p14:sldId id="957"/>
            <p14:sldId id="958"/>
          </p14:sldIdLst>
        </p14:section>
        <p14:section name="3.5. 고객센터" id="{BAA8FF54-5924-4521-8D7D-D05D4AE2DFAB}">
          <p14:sldIdLst>
            <p14:sldId id="984"/>
            <p14:sldId id="954"/>
            <p14:sldId id="959"/>
            <p14:sldId id="960"/>
            <p14:sldId id="961"/>
            <p14:sldId id="962"/>
            <p14:sldId id="963"/>
            <p14:sldId id="964"/>
          </p14:sldIdLst>
        </p14:section>
        <p14:section name="3.6. 마이페이지" id="{5A7D06F8-736A-4473-BA1C-8F2F758096E0}">
          <p14:sldIdLst>
            <p14:sldId id="985"/>
            <p14:sldId id="968"/>
            <p14:sldId id="969"/>
            <p14:sldId id="971"/>
            <p14:sldId id="991"/>
            <p14:sldId id="970"/>
            <p14:sldId id="972"/>
          </p14:sldIdLst>
        </p14:section>
        <p14:section name="3.7. 약관 및 정책" id="{C72EB107-7F6E-4A0B-B2B1-DA677CC551DB}">
          <p14:sldIdLst>
            <p14:sldId id="1034"/>
            <p14:sldId id="1056"/>
            <p14:sldId id="1057"/>
          </p14:sldIdLst>
        </p14:section>
        <p14:section name="3.8. 에러페이지" id="{95A9CCDD-ECF8-46E2-AFF9-AF19A6C46C36}">
          <p14:sldIdLst>
            <p14:sldId id="1036"/>
            <p14:sldId id="1058"/>
            <p14:sldId id="1059"/>
            <p14:sldId id="10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49">
          <p15:clr>
            <a:srgbClr val="A4A3A4"/>
          </p15:clr>
        </p15:guide>
        <p15:guide id="2" orient="horz" pos="411">
          <p15:clr>
            <a:srgbClr val="A4A3A4"/>
          </p15:clr>
        </p15:guide>
        <p15:guide id="3" orient="horz" pos="714">
          <p15:clr>
            <a:srgbClr val="A4A3A4"/>
          </p15:clr>
        </p15:guide>
        <p15:guide id="4" orient="horz" pos="981">
          <p15:clr>
            <a:srgbClr val="A4A3A4"/>
          </p15:clr>
        </p15:guide>
        <p15:guide id="5" pos="181">
          <p15:clr>
            <a:srgbClr val="A4A3A4"/>
          </p15:clr>
        </p15:guide>
        <p15:guide id="6" pos="5541">
          <p15:clr>
            <a:srgbClr val="A4A3A4"/>
          </p15:clr>
        </p15:guide>
        <p15:guide id="7" orient="horz" pos="3501">
          <p15:clr>
            <a:srgbClr val="A4A3A4"/>
          </p15:clr>
        </p15:guide>
        <p15:guide id="8" orient="horz" pos="642">
          <p15:clr>
            <a:srgbClr val="A4A3A4"/>
          </p15:clr>
        </p15:guide>
        <p15:guide id="9" orient="horz" pos="842">
          <p15:clr>
            <a:srgbClr val="A4A3A4"/>
          </p15:clr>
        </p15:guide>
        <p15:guide id="10" orient="horz" pos="3425">
          <p15:clr>
            <a:srgbClr val="A4A3A4"/>
          </p15:clr>
        </p15:guide>
        <p15:guide id="11" orient="horz" pos="1114">
          <p15:clr>
            <a:srgbClr val="A4A3A4"/>
          </p15:clr>
        </p15:guide>
        <p15:guide id="12" orient="horz" pos="432">
          <p15:clr>
            <a:srgbClr val="A4A3A4"/>
          </p15:clr>
        </p15:guide>
        <p15:guide id="13" pos="165">
          <p15:clr>
            <a:srgbClr val="A4A3A4"/>
          </p15:clr>
        </p15:guide>
        <p15:guide id="14" pos="1245">
          <p15:clr>
            <a:srgbClr val="A4A3A4"/>
          </p15:clr>
        </p15:guide>
        <p15:guide id="15" pos="1183">
          <p15:clr>
            <a:srgbClr val="A4A3A4"/>
          </p15:clr>
        </p15:guide>
        <p15:guide id="16" pos="14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EFEFEF"/>
    <a:srgbClr val="000000"/>
    <a:srgbClr val="7F7F7F"/>
    <a:srgbClr val="448CFF"/>
    <a:srgbClr val="F2F6F8"/>
    <a:srgbClr val="333333"/>
    <a:srgbClr val="2799FA"/>
    <a:srgbClr val="FFFFF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020" autoAdjust="0"/>
  </p:normalViewPr>
  <p:slideViewPr>
    <p:cSldViewPr snapToGrid="0">
      <p:cViewPr>
        <p:scale>
          <a:sx n="100" d="100"/>
          <a:sy n="100" d="100"/>
        </p:scale>
        <p:origin x="1104" y="234"/>
      </p:cViewPr>
      <p:guideLst>
        <p:guide orient="horz" pos="4149"/>
        <p:guide orient="horz" pos="411"/>
        <p:guide orient="horz" pos="714"/>
        <p:guide orient="horz" pos="981"/>
        <p:guide pos="181"/>
        <p:guide pos="5541"/>
        <p:guide orient="horz" pos="3501"/>
        <p:guide orient="horz" pos="642"/>
        <p:guide orient="horz" pos="842"/>
        <p:guide orient="horz" pos="3425"/>
        <p:guide orient="horz" pos="1114"/>
        <p:guide orient="horz" pos="432"/>
        <p:guide pos="165"/>
        <p:guide pos="1245"/>
        <p:guide pos="1183"/>
        <p:guide pos="1495"/>
      </p:guideLst>
    </p:cSldViewPr>
  </p:slideViewPr>
  <p:outlineViewPr>
    <p:cViewPr>
      <p:scale>
        <a:sx n="33" d="100"/>
        <a:sy n="33" d="100"/>
      </p:scale>
      <p:origin x="0" y="902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3978" y="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397" cy="496490"/>
          </a:xfrm>
          <a:prstGeom prst="rect">
            <a:avLst/>
          </a:prstGeom>
        </p:spPr>
        <p:txBody>
          <a:bodyPr vert="horz" lIns="90681" tIns="45341" rIns="90681" bIns="4534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706" y="1"/>
            <a:ext cx="2945397" cy="496490"/>
          </a:xfrm>
          <a:prstGeom prst="rect">
            <a:avLst/>
          </a:prstGeom>
        </p:spPr>
        <p:txBody>
          <a:bodyPr vert="horz" lIns="90681" tIns="45341" rIns="90681" bIns="45341" rtlCol="0"/>
          <a:lstStyle>
            <a:lvl1pPr algn="r">
              <a:defRPr sz="1200"/>
            </a:lvl1pPr>
          </a:lstStyle>
          <a:p>
            <a:fld id="{13A3E738-0FDD-46FF-8425-D0D86D170A5E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73"/>
            <a:ext cx="2945397" cy="496490"/>
          </a:xfrm>
          <a:prstGeom prst="rect">
            <a:avLst/>
          </a:prstGeom>
        </p:spPr>
        <p:txBody>
          <a:bodyPr vert="horz" lIns="90681" tIns="45341" rIns="90681" bIns="4534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2371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5559" tIns="47780" rIns="95559" bIns="477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5559" tIns="47780" rIns="95559" bIns="47780" rtlCol="0"/>
          <a:lstStyle>
            <a:lvl1pPr algn="r">
              <a:defRPr sz="1300"/>
            </a:lvl1pPr>
          </a:lstStyle>
          <a:p>
            <a:fld id="{8A86FC1C-01E8-4FF2-BB7C-6E5725969429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39838"/>
            <a:ext cx="5954713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59" tIns="47780" rIns="95559" bIns="477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5559" tIns="47780" rIns="95559" bIns="4778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5"/>
          </a:xfrm>
          <a:prstGeom prst="rect">
            <a:avLst/>
          </a:prstGeom>
        </p:spPr>
        <p:txBody>
          <a:bodyPr vert="horz" lIns="95559" tIns="47780" rIns="95559" bIns="477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8055"/>
          </a:xfrm>
          <a:prstGeom prst="rect">
            <a:avLst/>
          </a:prstGeom>
        </p:spPr>
        <p:txBody>
          <a:bodyPr vert="horz" lIns="95559" tIns="47780" rIns="95559" bIns="47780" rtlCol="0" anchor="b"/>
          <a:lstStyle>
            <a:lvl1pPr algn="r">
              <a:defRPr sz="1300"/>
            </a:lvl1pPr>
          </a:lstStyle>
          <a:p>
            <a:fld id="{68980E80-2739-4ED8-BD9C-417B9EFBD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98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/>
          <p:cNvSpPr>
            <a:spLocks noChangeArrowheads="1"/>
          </p:cNvSpPr>
          <p:nvPr userDrawn="1"/>
        </p:nvSpPr>
        <p:spPr bwMode="auto">
          <a:xfrm>
            <a:off x="777221" y="4069912"/>
            <a:ext cx="816629" cy="84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995276">
              <a:lnSpc>
                <a:spcPts val="1000"/>
              </a:lnSpc>
              <a:spcAft>
                <a:spcPts val="1800"/>
              </a:spcAft>
            </a:pP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+mn-lt"/>
                <a:ea typeface="나눔고딕" pitchFamily="50" charset="-127"/>
              </a:rPr>
              <a:t>작성자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+mn-lt"/>
              <a:ea typeface="나눔고딕" pitchFamily="50" charset="-127"/>
            </a:endParaRPr>
          </a:p>
          <a:p>
            <a:pPr defTabSz="995276">
              <a:lnSpc>
                <a:spcPts val="1000"/>
              </a:lnSpc>
              <a:spcAft>
                <a:spcPts val="1800"/>
              </a:spcAft>
            </a:pP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+mn-lt"/>
                <a:ea typeface="나눔고딕" pitchFamily="50" charset="-127"/>
              </a:rPr>
              <a:t>최초 작성일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+mn-lt"/>
                <a:ea typeface="나눔고딕" pitchFamily="50" charset="-127"/>
              </a:rPr>
              <a:t> </a:t>
            </a:r>
          </a:p>
          <a:p>
            <a:pPr defTabSz="995276">
              <a:lnSpc>
                <a:spcPts val="1000"/>
              </a:lnSpc>
              <a:spcAft>
                <a:spcPts val="1800"/>
              </a:spcAft>
            </a:pP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+mn-lt"/>
                <a:ea typeface="나눔고딕" pitchFamily="50" charset="-127"/>
              </a:rPr>
              <a:t>마지막 수정일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+mn-lt"/>
                <a:ea typeface="나눔고딕" pitchFamily="50" charset="-127"/>
              </a:rPr>
              <a:t> 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774700" y="4303026"/>
            <a:ext cx="2584800" cy="347768"/>
            <a:chOff x="774700" y="4112526"/>
            <a:chExt cx="2717089" cy="347768"/>
          </a:xfrm>
        </p:grpSpPr>
        <p:sp>
          <p:nvSpPr>
            <p:cNvPr id="8" name="Line 13"/>
            <p:cNvSpPr>
              <a:spLocks noChangeShapeType="1"/>
            </p:cNvSpPr>
            <p:nvPr userDrawn="1"/>
          </p:nvSpPr>
          <p:spPr bwMode="auto">
            <a:xfrm>
              <a:off x="774700" y="4112526"/>
              <a:ext cx="2717089" cy="0"/>
            </a:xfrm>
            <a:prstGeom prst="lin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6466" tIns="43234" rIns="86466" bIns="43234" anchor="ctr"/>
            <a:lstStyle/>
            <a:p>
              <a:endParaRPr lang="ko-KR" altLang="en-US" dirty="0">
                <a:ln w="6350">
                  <a:solidFill>
                    <a:schemeClr val="tx1"/>
                  </a:solidFill>
                </a:ln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" name="Line 13"/>
            <p:cNvSpPr>
              <a:spLocks noChangeShapeType="1"/>
            </p:cNvSpPr>
            <p:nvPr userDrawn="1"/>
          </p:nvSpPr>
          <p:spPr bwMode="auto">
            <a:xfrm>
              <a:off x="774700" y="4460294"/>
              <a:ext cx="2717089" cy="0"/>
            </a:xfrm>
            <a:prstGeom prst="lin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6466" tIns="43234" rIns="86466" bIns="43234" anchor="ctr"/>
            <a:lstStyle/>
            <a:p>
              <a:endParaRPr lang="ko-KR" altLang="en-US" dirty="0">
                <a:ln w="6350">
                  <a:solidFill>
                    <a:schemeClr val="tx1"/>
                  </a:solidFill>
                </a:ln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2" name="Line 13"/>
          <p:cNvSpPr>
            <a:spLocks noChangeShapeType="1"/>
          </p:cNvSpPr>
          <p:nvPr userDrawn="1"/>
        </p:nvSpPr>
        <p:spPr bwMode="auto">
          <a:xfrm>
            <a:off x="774700" y="3936047"/>
            <a:ext cx="5165300" cy="0"/>
          </a:xfrm>
          <a:prstGeom prst="line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6466" tIns="43234" rIns="86466" bIns="43234" anchor="ctr"/>
          <a:lstStyle/>
          <a:p>
            <a:endParaRPr lang="ko-KR" altLang="en-US" dirty="0">
              <a:ln w="6350">
                <a:solidFill>
                  <a:schemeClr val="tx1"/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Line 13"/>
          <p:cNvSpPr>
            <a:spLocks noChangeShapeType="1"/>
          </p:cNvSpPr>
          <p:nvPr userDrawn="1"/>
        </p:nvSpPr>
        <p:spPr bwMode="auto">
          <a:xfrm>
            <a:off x="774700" y="2046146"/>
            <a:ext cx="5165300" cy="0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6466" tIns="43234" rIns="86466" bIns="43234" anchor="ctr"/>
          <a:lstStyle/>
          <a:p>
            <a:endParaRPr lang="ko-KR" altLang="en-US" dirty="0">
              <a:ln w="6350">
                <a:solidFill>
                  <a:schemeClr val="tx1"/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제목 15"/>
          <p:cNvSpPr>
            <a:spLocks noGrp="1"/>
          </p:cNvSpPr>
          <p:nvPr>
            <p:ph type="title"/>
          </p:nvPr>
        </p:nvSpPr>
        <p:spPr>
          <a:xfrm>
            <a:off x="774700" y="2402980"/>
            <a:ext cx="4155305" cy="48013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6334E1C7-2EF7-442B-800D-AAF96DC90C1B}"/>
              </a:ext>
            </a:extLst>
          </p:cNvPr>
          <p:cNvSpPr txBox="1">
            <a:spLocks/>
          </p:cNvSpPr>
          <p:nvPr userDrawn="1"/>
        </p:nvSpPr>
        <p:spPr>
          <a:xfrm>
            <a:off x="777221" y="1712363"/>
            <a:ext cx="747320" cy="2585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MOBILE</a:t>
            </a:r>
            <a:endParaRPr lang="ko-KR" altLang="en-US" sz="1400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8022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creen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973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254001" y="1"/>
            <a:ext cx="211396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200" b="1" dirty="0"/>
          </a:p>
        </p:txBody>
      </p:sp>
      <p:sp>
        <p:nvSpPr>
          <p:cNvPr id="8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28411"/>
            <a:ext cx="2113962" cy="29210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타이틀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367962" y="311084"/>
            <a:ext cx="94620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2433922" y="79037"/>
            <a:ext cx="6367833" cy="241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서브 타이틀</a:t>
            </a:r>
          </a:p>
        </p:txBody>
      </p:sp>
    </p:spTree>
    <p:extLst>
      <p:ext uri="{BB962C8B-B14F-4D97-AF65-F5344CB8AC3E}">
        <p14:creationId xmlns:p14="http://schemas.microsoft.com/office/powerpoint/2010/main" val="8752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description_ex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254001" y="1"/>
            <a:ext cx="211396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200" b="1" dirty="0"/>
          </a:p>
        </p:txBody>
      </p:sp>
      <p:sp>
        <p:nvSpPr>
          <p:cNvPr id="8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28411"/>
            <a:ext cx="2113962" cy="29210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타이틀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367962" y="311084"/>
            <a:ext cx="94620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2433922" y="79037"/>
            <a:ext cx="6367833" cy="241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서브 타이틀</a:t>
            </a:r>
          </a:p>
        </p:txBody>
      </p:sp>
      <p:sp>
        <p:nvSpPr>
          <p:cNvPr id="7" name="Line 13"/>
          <p:cNvSpPr>
            <a:spLocks noChangeShapeType="1"/>
          </p:cNvSpPr>
          <p:nvPr userDrawn="1"/>
        </p:nvSpPr>
        <p:spPr bwMode="auto">
          <a:xfrm>
            <a:off x="9166299" y="653320"/>
            <a:ext cx="2663751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9166225" y="654050"/>
            <a:ext cx="2665413" cy="37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>
            <a:lvl1pPr marL="0" indent="0">
              <a:buNone/>
              <a:defRPr lang="ko-KR" altLang="en-US" sz="900" dirty="0" smtClean="0">
                <a:latin typeface="+mn-lt"/>
                <a:ea typeface="나눔고딕" pitchFamily="50" charset="-127"/>
              </a:defRPr>
            </a:lvl1pPr>
          </a:lstStyle>
          <a:p>
            <a:pPr marL="0" lvl="0" defTabSz="938142">
              <a:spcAft>
                <a:spcPts val="300"/>
              </a:spcAft>
            </a:pPr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89953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54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9" r:id="rId2"/>
    <p:sldLayoutId id="2147483653" r:id="rId3"/>
    <p:sldLayoutId id="2147483655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4.sv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3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01698/openapi.do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sv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7.sv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jpg"/><Relationship Id="rId11" Type="http://schemas.openxmlformats.org/officeDocument/2006/relationships/image" Target="../media/image64.png"/><Relationship Id="rId5" Type="http://schemas.openxmlformats.org/officeDocument/2006/relationships/image" Target="../media/image59.svg"/><Relationship Id="rId10" Type="http://schemas.openxmlformats.org/officeDocument/2006/relationships/image" Target="../media/image63.sv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7" Type="http://schemas.openxmlformats.org/officeDocument/2006/relationships/image" Target="../media/image97.sv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74700" y="2332485"/>
            <a:ext cx="5349541" cy="461665"/>
          </a:xfr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서울형 유급병가지원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온라인 접수시스템</a:t>
            </a:r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1714420" y="4063244"/>
            <a:ext cx="1378964" cy="84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995276">
              <a:lnSpc>
                <a:spcPts val="1000"/>
              </a:lnSpc>
              <a:spcAft>
                <a:spcPts val="1800"/>
              </a:spcAft>
            </a:pP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민아영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defTabSz="995276">
              <a:lnSpc>
                <a:spcPts val="1000"/>
              </a:lnSpc>
              <a:spcAft>
                <a:spcPts val="1800"/>
              </a:spcAft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2021.12.10</a:t>
            </a:r>
          </a:p>
          <a:p>
            <a:pPr defTabSz="995276">
              <a:lnSpc>
                <a:spcPts val="1000"/>
              </a:lnSpc>
              <a:spcAft>
                <a:spcPts val="1800"/>
              </a:spcAft>
            </a:pPr>
            <a:r>
              <a:rPr lang="en-US" altLang="ko-KR" sz="900" dirty="0">
                <a:solidFill>
                  <a:srgbClr val="00CC00"/>
                </a:solidFill>
                <a:latin typeface="나눔고딕" pitchFamily="50" charset="-127"/>
                <a:ea typeface="나눔고딕" pitchFamily="50" charset="-127"/>
              </a:rPr>
              <a:t>2022.03.31</a:t>
            </a: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AE29B466-DF18-491B-845D-00FCEFC782A4}"/>
              </a:ext>
            </a:extLst>
          </p:cNvPr>
          <p:cNvSpPr txBox="1">
            <a:spLocks/>
          </p:cNvSpPr>
          <p:nvPr/>
        </p:nvSpPr>
        <p:spPr>
          <a:xfrm>
            <a:off x="774700" y="2794150"/>
            <a:ext cx="736099" cy="2862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 1.07</a:t>
            </a:r>
            <a:endParaRPr lang="ko-KR" altLang="en-US" sz="1400" b="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77CFD6-BC72-4F5A-9E55-877834462172}"/>
              </a:ext>
            </a:extLst>
          </p:cNvPr>
          <p:cNvSpPr/>
          <p:nvPr/>
        </p:nvSpPr>
        <p:spPr>
          <a:xfrm>
            <a:off x="8134351" y="0"/>
            <a:ext cx="4057650" cy="800100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※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모바일은 서울시 공통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GNB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적용하지 않습니다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578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204F7C2-ED47-47D2-BE51-417CB50A08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General Rules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37990-EF66-49F2-97E7-A408D8749C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회원정책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77124-D444-4E80-87FF-3410447ABF1F}"/>
              </a:ext>
            </a:extLst>
          </p:cNvPr>
          <p:cNvSpPr txBox="1"/>
          <p:nvPr/>
        </p:nvSpPr>
        <p:spPr>
          <a:xfrm>
            <a:off x="378033" y="684294"/>
            <a:ext cx="67326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▸ 회원가입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C8639-C435-4718-B281-C037B10878C4}"/>
              </a:ext>
            </a:extLst>
          </p:cNvPr>
          <p:cNvSpPr txBox="1"/>
          <p:nvPr/>
        </p:nvSpPr>
        <p:spPr>
          <a:xfrm>
            <a:off x="378033" y="944127"/>
            <a:ext cx="3763851" cy="11319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간편가입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일반회원가입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방식 제공한다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간편가입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SNS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간편 로그인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연동을 통해 가입하는 방식</a:t>
            </a:r>
            <a:b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일반회원가입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직접 계정정보를 입력하여 가입하는 방식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회원가입은 본인인증을 필수로 수행하여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중복가입을 방지한다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간편가입은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 서비스를 제공한다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04A53-A057-46F0-9B72-C8BC641B5D04}"/>
              </a:ext>
            </a:extLst>
          </p:cNvPr>
          <p:cNvSpPr txBox="1"/>
          <p:nvPr/>
        </p:nvSpPr>
        <p:spPr>
          <a:xfrm>
            <a:off x="378033" y="2439886"/>
            <a:ext cx="53380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▸ 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2C4FAD-70B8-4259-A1AE-25D8B38F89CB}"/>
              </a:ext>
            </a:extLst>
          </p:cNvPr>
          <p:cNvSpPr txBox="1"/>
          <p:nvPr/>
        </p:nvSpPr>
        <p:spPr>
          <a:xfrm>
            <a:off x="378033" y="2699719"/>
            <a:ext cx="2981585" cy="4394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간편로그인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일반로그인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방식 제공한다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간편로그인은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 서비스를 제공한다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04CB6-5474-41CA-A002-6C42C50A0EFD}"/>
              </a:ext>
            </a:extLst>
          </p:cNvPr>
          <p:cNvSpPr txBox="1"/>
          <p:nvPr/>
        </p:nvSpPr>
        <p:spPr>
          <a:xfrm>
            <a:off x="378033" y="3502980"/>
            <a:ext cx="67326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▸ 휴면회원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8C5776-EECA-4A99-BDF2-E27F7EA72D15}"/>
              </a:ext>
            </a:extLst>
          </p:cNvPr>
          <p:cNvSpPr txBox="1"/>
          <p:nvPr/>
        </p:nvSpPr>
        <p:spPr>
          <a:xfrm>
            <a:off x="378033" y="3762813"/>
            <a:ext cx="4788170" cy="9011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이상 서비스에 로그인하지 않은 경우 휴면회원으로 처리한다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휴면회원 전환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개월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(30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이전에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알림톡을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통해 사전안내 제공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후 또는 서비스 미로그인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년경과 시 장기 미사용자로 분류하여 탈퇴처리 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탈퇴처리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개월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(30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이전에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알림톡을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통해 사전안내 제공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86427E-3A8C-4343-BA5E-9C9D324579DB}"/>
              </a:ext>
            </a:extLst>
          </p:cNvPr>
          <p:cNvSpPr txBox="1"/>
          <p:nvPr/>
        </p:nvSpPr>
        <p:spPr>
          <a:xfrm>
            <a:off x="378033" y="5114522"/>
            <a:ext cx="67326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▸ 회원탈퇴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D4654-C752-4E97-BA62-D9A5D9AFF24D}"/>
              </a:ext>
            </a:extLst>
          </p:cNvPr>
          <p:cNvSpPr txBox="1"/>
          <p:nvPr/>
        </p:nvSpPr>
        <p:spPr>
          <a:xfrm>
            <a:off x="378033" y="5374355"/>
            <a:ext cx="2561599" cy="9011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직접 회원탈퇴를 신청할 수 있다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탈퇴처리완료 후 계정을 복구할 수 없다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관리자가 직접 회원탈퇴 처리를 할 수도 있다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탈퇴한 계정으로 재가입 할 수 없다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5301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General Rules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행정상 제출서류 항목</a:t>
            </a:r>
          </a:p>
        </p:txBody>
      </p:sp>
      <p:graphicFrame>
        <p:nvGraphicFramePr>
          <p:cNvPr id="35" name="표 11">
            <a:extLst>
              <a:ext uri="{FF2B5EF4-FFF2-40B4-BE49-F238E27FC236}">
                <a16:creationId xmlns:a16="http://schemas.microsoft.com/office/drawing/2014/main" id="{9EEAFABD-88CA-4535-8EC6-50BDC612013C}"/>
              </a:ext>
            </a:extLst>
          </p:cNvPr>
          <p:cNvGraphicFramePr>
            <a:graphicFrameLocks noGrp="1"/>
          </p:cNvGraphicFramePr>
          <p:nvPr/>
        </p:nvGraphicFramePr>
        <p:xfrm>
          <a:off x="378033" y="640921"/>
          <a:ext cx="11392627" cy="59273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3567">
                  <a:extLst>
                    <a:ext uri="{9D8B030D-6E8A-4147-A177-3AD203B41FA5}">
                      <a16:colId xmlns:a16="http://schemas.microsoft.com/office/drawing/2014/main" val="2285081845"/>
                    </a:ext>
                  </a:extLst>
                </a:gridCol>
                <a:gridCol w="1819275">
                  <a:extLst>
                    <a:ext uri="{9D8B030D-6E8A-4147-A177-3AD203B41FA5}">
                      <a16:colId xmlns:a16="http://schemas.microsoft.com/office/drawing/2014/main" val="2952894172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273256085"/>
                    </a:ext>
                  </a:extLst>
                </a:gridCol>
                <a:gridCol w="2947707">
                  <a:extLst>
                    <a:ext uri="{9D8B030D-6E8A-4147-A177-3AD203B41FA5}">
                      <a16:colId xmlns:a16="http://schemas.microsoft.com/office/drawing/2014/main" val="1384413037"/>
                    </a:ext>
                  </a:extLst>
                </a:gridCol>
                <a:gridCol w="775447">
                  <a:extLst>
                    <a:ext uri="{9D8B030D-6E8A-4147-A177-3AD203B41FA5}">
                      <a16:colId xmlns:a16="http://schemas.microsoft.com/office/drawing/2014/main" val="411486324"/>
                    </a:ext>
                  </a:extLst>
                </a:gridCol>
                <a:gridCol w="775447">
                  <a:extLst>
                    <a:ext uri="{9D8B030D-6E8A-4147-A177-3AD203B41FA5}">
                      <a16:colId xmlns:a16="http://schemas.microsoft.com/office/drawing/2014/main" val="1914609057"/>
                    </a:ext>
                  </a:extLst>
                </a:gridCol>
                <a:gridCol w="878542">
                  <a:extLst>
                    <a:ext uri="{9D8B030D-6E8A-4147-A177-3AD203B41FA5}">
                      <a16:colId xmlns:a16="http://schemas.microsoft.com/office/drawing/2014/main" val="3475961560"/>
                    </a:ext>
                  </a:extLst>
                </a:gridCol>
                <a:gridCol w="878542">
                  <a:extLst>
                    <a:ext uri="{9D8B030D-6E8A-4147-A177-3AD203B41FA5}">
                      <a16:colId xmlns:a16="http://schemas.microsoft.com/office/drawing/2014/main" val="666866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목적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제출서류명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필수제출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별도양식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행정공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조회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행복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음</a:t>
                      </a:r>
                      <a:endParaRPr lang="en-US" altLang="ko-KR" sz="11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생복통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조회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098023"/>
                  </a:ext>
                </a:extLst>
              </a:tr>
              <a:tr h="270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자격확인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거주 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주민등록등본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서울시민 여부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가구원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범위 기준 확인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854359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지역가입자격 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건강보험자격득실확인서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병가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검진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진료 등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기간 내 지역가입자격 확인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48890"/>
                  </a:ext>
                </a:extLst>
              </a:tr>
              <a:tr h="2700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병가확인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입원정보 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입퇴원확인서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진료확인서 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의료기관 발급서류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질병코드 포함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72716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외래정보 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진료비 영수증 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입원과 연계된 외래진료 발급 서류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40899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검진정보 확인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기간별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택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건강검진결과확인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검진 후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개월 경과 시 조회 가능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770763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건강검진결과통보서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검진 후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2~3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 이내 공단에서 우편발송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209139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건강검진확인서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검진 당일 병원에서 발급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916438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확인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백신접종 증명서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의료기관 발급 서류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371221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진료확인서 등 의료기관 서류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의료기관 발급 서류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850472"/>
                  </a:ext>
                </a:extLst>
              </a:tr>
              <a:tr h="27000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근로자확인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근로내역 확인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고용보험일용근로내역서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근로확인 공적 서류</a:t>
                      </a:r>
                      <a:endParaRPr lang="en-US" altLang="ko-KR" sz="1050" kern="0" spc="0" dirty="0">
                        <a:solidFill>
                          <a:srgbClr val="FF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근로사항 </a:t>
                      </a:r>
                      <a:r>
                        <a:rPr lang="ko-KR" altLang="en-US" sz="1050" kern="0" spc="0" dirty="0" err="1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등록안된</a:t>
                      </a:r>
                      <a:r>
                        <a:rPr lang="ko-KR" altLang="en-US" sz="1050" kern="0" spc="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근로자의 경우 조회 안됨</a:t>
                      </a:r>
                      <a:r>
                        <a:rPr lang="en-US" altLang="ko-KR" sz="1050" kern="0" spc="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FF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145239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고용임금확인서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고용주에게 발급받는 서류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가능할 경우만 제출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01224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소득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활동 및 소득신고서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가지 서류 제출불가능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 필수제출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또한 추후 소득재산 심사 시 반영하는 자료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(*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통합조사팀 소득 공적조회 시 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0”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원 나올 경우 현재 소득 반영해야 함으로 필수 제출 서류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392823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경력증명서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재직증명서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위촉증명서 등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해당자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기타 직업에 따라 발급 가능한 경우 제출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해당자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학습지교사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보험사 등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245021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근로내역 확인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(*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미성년자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취직인허증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표준근로계약서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해당자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594118"/>
                  </a:ext>
                </a:extLst>
              </a:tr>
              <a:tr h="270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사업자확인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사업내역확인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사업자등록증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사업장 유지 여부 확인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*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폐업은 국세청 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홈택스에서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확인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*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휴업은 고려대상 아님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확인 불필요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321906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소득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활동 및 소득신고서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추후 소득재산 심사 시 반영하는 자료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(*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통합조사팀 소득 공적조회 시 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0”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원 나올 경우 현재 소득 반영해야 함으로 필수 제출 서류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73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66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General Rules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행정상 제출서류 항목</a:t>
            </a:r>
          </a:p>
        </p:txBody>
      </p:sp>
      <p:graphicFrame>
        <p:nvGraphicFramePr>
          <p:cNvPr id="35" name="표 11">
            <a:extLst>
              <a:ext uri="{FF2B5EF4-FFF2-40B4-BE49-F238E27FC236}">
                <a16:creationId xmlns:a16="http://schemas.microsoft.com/office/drawing/2014/main" id="{9EEAFABD-88CA-4535-8EC6-50BDC612013C}"/>
              </a:ext>
            </a:extLst>
          </p:cNvPr>
          <p:cNvGraphicFramePr>
            <a:graphicFrameLocks noGrp="1"/>
          </p:cNvGraphicFramePr>
          <p:nvPr/>
        </p:nvGraphicFramePr>
        <p:xfrm>
          <a:off x="378033" y="640921"/>
          <a:ext cx="11392627" cy="46057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3567">
                  <a:extLst>
                    <a:ext uri="{9D8B030D-6E8A-4147-A177-3AD203B41FA5}">
                      <a16:colId xmlns:a16="http://schemas.microsoft.com/office/drawing/2014/main" val="2285081845"/>
                    </a:ext>
                  </a:extLst>
                </a:gridCol>
                <a:gridCol w="1819275">
                  <a:extLst>
                    <a:ext uri="{9D8B030D-6E8A-4147-A177-3AD203B41FA5}">
                      <a16:colId xmlns:a16="http://schemas.microsoft.com/office/drawing/2014/main" val="2952894172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273256085"/>
                    </a:ext>
                  </a:extLst>
                </a:gridCol>
                <a:gridCol w="2947707">
                  <a:extLst>
                    <a:ext uri="{9D8B030D-6E8A-4147-A177-3AD203B41FA5}">
                      <a16:colId xmlns:a16="http://schemas.microsoft.com/office/drawing/2014/main" val="1384413037"/>
                    </a:ext>
                  </a:extLst>
                </a:gridCol>
                <a:gridCol w="775447">
                  <a:extLst>
                    <a:ext uri="{9D8B030D-6E8A-4147-A177-3AD203B41FA5}">
                      <a16:colId xmlns:a16="http://schemas.microsoft.com/office/drawing/2014/main" val="411486324"/>
                    </a:ext>
                  </a:extLst>
                </a:gridCol>
                <a:gridCol w="775447">
                  <a:extLst>
                    <a:ext uri="{9D8B030D-6E8A-4147-A177-3AD203B41FA5}">
                      <a16:colId xmlns:a16="http://schemas.microsoft.com/office/drawing/2014/main" val="1914609057"/>
                    </a:ext>
                  </a:extLst>
                </a:gridCol>
                <a:gridCol w="878542">
                  <a:extLst>
                    <a:ext uri="{9D8B030D-6E8A-4147-A177-3AD203B41FA5}">
                      <a16:colId xmlns:a16="http://schemas.microsoft.com/office/drawing/2014/main" val="3475961560"/>
                    </a:ext>
                  </a:extLst>
                </a:gridCol>
                <a:gridCol w="878542">
                  <a:extLst>
                    <a:ext uri="{9D8B030D-6E8A-4147-A177-3AD203B41FA5}">
                      <a16:colId xmlns:a16="http://schemas.microsoft.com/office/drawing/2014/main" val="666866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목적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제출서류명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필수제출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별도양식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행정공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조회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행복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음</a:t>
                      </a:r>
                      <a:endParaRPr lang="en-US" altLang="ko-KR" sz="11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생복통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조회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098023"/>
                  </a:ext>
                </a:extLst>
              </a:tr>
              <a:tr h="2700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소득확인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소득 및 재산 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임대차계약서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사업장 임대차계약서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임대보증금 확인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854359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사용대차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확인서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실거주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확인서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전대차관계 확인서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해당자만 제출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732793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가족관계해체 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가족관계해체 사유서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해당자만 제출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48890"/>
                  </a:ext>
                </a:extLst>
              </a:tr>
              <a:tr h="270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지급정보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확인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입금계좌 확인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통장사본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지급계좌 및 실명 확인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72716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타인명의 입금 확인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타인명의통장 입금동의서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해당자만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제출 </a:t>
                      </a:r>
                    </a:p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신용불량으로 본인계좌 사용 불가 시 제출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71627"/>
                  </a:ext>
                </a:extLst>
              </a:tr>
              <a:tr h="270000"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중복수혜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증빙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중복수혜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확인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국민기초생활보장 확인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공무원이 행복</a:t>
                      </a:r>
                      <a:r>
                        <a:rPr lang="en-US" altLang="ko-KR" sz="1050" kern="0" spc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</a:t>
                      </a:r>
                      <a:r>
                        <a:rPr lang="ko-KR" altLang="en-US" sz="1050" kern="0" spc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음 시스템에서 조회 확인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255954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서울형 기초보장 확인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공무원이 행복</a:t>
                      </a:r>
                      <a:r>
                        <a:rPr lang="en-US" altLang="ko-KR" sz="1050" kern="0" spc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</a:t>
                      </a:r>
                      <a:r>
                        <a:rPr lang="ko-KR" altLang="en-US" sz="1050" kern="0" spc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음 시스템에서 조회 확인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602217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국가형 긴급복지 확인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공무원이 행복</a:t>
                      </a:r>
                      <a:r>
                        <a:rPr lang="en-US" altLang="ko-KR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</a:t>
                      </a: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음 시스템에서 조회 확인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007434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서울형 긴급복지 확인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공무원이 </a:t>
                      </a:r>
                      <a:r>
                        <a:rPr lang="ko-KR" altLang="en-US" sz="1050" kern="0" spc="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생활복지통합정보시스템에서</a:t>
                      </a: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조회 확인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278448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산재보험 확인 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공무원이 행복</a:t>
                      </a:r>
                      <a:r>
                        <a:rPr lang="en-US" altLang="ko-KR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</a:t>
                      </a: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음 시스템에서 조회 확인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88226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산재보험 증빙</a:t>
                      </a:r>
                      <a:r>
                        <a:rPr lang="en-US" altLang="ko-KR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endParaRPr lang="ko-KR" altLang="en-US" sz="1050" kern="0" spc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보험급여 지급 </a:t>
                      </a:r>
                      <a:r>
                        <a:rPr lang="ko-KR" altLang="en-US" sz="1050" kern="0" spc="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확인원</a:t>
                      </a:r>
                      <a:endParaRPr lang="ko-KR" altLang="en-US" sz="1050" kern="0" spc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행복</a:t>
                      </a:r>
                      <a:r>
                        <a:rPr lang="en-US" altLang="ko-KR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</a:t>
                      </a: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음 조회 후 ‘보험급여 지급 </a:t>
                      </a:r>
                      <a:r>
                        <a:rPr lang="ko-KR" altLang="en-US" sz="1050" kern="0" spc="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확인원</a:t>
                      </a: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’ 확인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027205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실업급여 확인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공무원이 행복</a:t>
                      </a:r>
                      <a:r>
                        <a:rPr lang="en-US" altLang="ko-KR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</a:t>
                      </a: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음 시스템에서 조회 확인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683774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실업급여 증빙</a:t>
                      </a:r>
                      <a:r>
                        <a:rPr lang="en-US" altLang="ko-KR" sz="1050" kern="0" spc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1050" kern="0" spc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취업희망카드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행복</a:t>
                      </a:r>
                      <a:r>
                        <a:rPr lang="en-US" altLang="ko-KR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</a:t>
                      </a: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음 조회 후 신청자가 </a:t>
                      </a:r>
                      <a:r>
                        <a:rPr lang="en-US" altLang="ko-KR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‘</a:t>
                      </a: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취업희망카드</a:t>
                      </a:r>
                      <a:r>
                        <a:rPr lang="en-US" altLang="ko-KR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’</a:t>
                      </a: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가져와서 담당자 확인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47845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기타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이의신청 확인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이의신청서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해당자만 제출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697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5482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General Rules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 err="1"/>
              <a:t>행정정보공동이용망</a:t>
            </a:r>
            <a:r>
              <a:rPr lang="ko-KR" altLang="en-US" dirty="0"/>
              <a:t> 항목별 연동 프로세스</a:t>
            </a:r>
          </a:p>
        </p:txBody>
      </p:sp>
      <p:graphicFrame>
        <p:nvGraphicFramePr>
          <p:cNvPr id="35" name="표 11">
            <a:extLst>
              <a:ext uri="{FF2B5EF4-FFF2-40B4-BE49-F238E27FC236}">
                <a16:creationId xmlns:a16="http://schemas.microsoft.com/office/drawing/2014/main" id="{9EEAFABD-88CA-4535-8EC6-50BDC612013C}"/>
              </a:ext>
            </a:extLst>
          </p:cNvPr>
          <p:cNvGraphicFramePr>
            <a:graphicFrameLocks noGrp="1"/>
          </p:cNvGraphicFramePr>
          <p:nvPr/>
        </p:nvGraphicFramePr>
        <p:xfrm>
          <a:off x="378033" y="640921"/>
          <a:ext cx="11442492" cy="29323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2642">
                  <a:extLst>
                    <a:ext uri="{9D8B030D-6E8A-4147-A177-3AD203B41FA5}">
                      <a16:colId xmlns:a16="http://schemas.microsoft.com/office/drawing/2014/main" val="2285081845"/>
                    </a:ext>
                  </a:extLst>
                </a:gridCol>
                <a:gridCol w="2082165">
                  <a:extLst>
                    <a:ext uri="{9D8B030D-6E8A-4147-A177-3AD203B41FA5}">
                      <a16:colId xmlns:a16="http://schemas.microsoft.com/office/drawing/2014/main" val="295289417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273256085"/>
                    </a:ext>
                  </a:extLst>
                </a:gridCol>
                <a:gridCol w="2842260">
                  <a:extLst>
                    <a:ext uri="{9D8B030D-6E8A-4147-A177-3AD203B41FA5}">
                      <a16:colId xmlns:a16="http://schemas.microsoft.com/office/drawing/2014/main" val="1384413037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411486324"/>
                    </a:ext>
                  </a:extLst>
                </a:gridCol>
                <a:gridCol w="2592705">
                  <a:extLst>
                    <a:ext uri="{9D8B030D-6E8A-4147-A177-3AD203B41FA5}">
                      <a16:colId xmlns:a16="http://schemas.microsoft.com/office/drawing/2014/main" val="1914609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항목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연동 시점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확인 조건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입력정보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출력정보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활용정보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51098023"/>
                  </a:ext>
                </a:extLst>
              </a:tr>
              <a:tr h="270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비대면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건강보험자격득실 및 보험료정보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조회</a:t>
                      </a:r>
                      <a:r>
                        <a:rPr lang="en-US" altLang="ko-KR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050" kern="0" spc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주민등록번호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가입자구분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취득일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보수월액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List(3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개월분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고지년월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보수월액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854359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사업자등록정보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조회</a:t>
                      </a:r>
                      <a:r>
                        <a:rPr lang="en-US" altLang="ko-KR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050" kern="0" spc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주민등록번호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사업자등록번호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이용기관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GPKI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인증서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ID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사업자등록번호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상호명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사업자구분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대표자 성명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대표자 생년월일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사업장소재지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사업장 행정동 코드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사업자상태구분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개업일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업종정보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 err="1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업태명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 err="1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종목명</a:t>
                      </a:r>
                      <a:endParaRPr lang="ko-KR" altLang="en-US" sz="900" kern="12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48890"/>
                  </a:ext>
                </a:extLst>
              </a:tr>
              <a:tr h="2700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실시간 정보유통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주민정보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세대정보 및 생년월일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</a:t>
                      </a:r>
                      <a:r>
                        <a:rPr lang="en-US" altLang="ko-KR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* </a:t>
                      </a: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거주 여부</a:t>
                      </a:r>
                      <a:endParaRPr lang="en-US" altLang="ko-KR" sz="1050" kern="0" spc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* </a:t>
                      </a: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주민등록번호 오류 여부</a:t>
                      </a:r>
                      <a:endParaRPr lang="en-US" altLang="ko-KR" sz="1050" kern="0" spc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ko-KR" sz="1050" kern="0" spc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조회</a:t>
                      </a:r>
                      <a:r>
                        <a:rPr lang="en-US" altLang="ko-KR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050" kern="0" spc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서비스코드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기관코드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주민등록번호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기관코드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주민등록번호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열람서비스결과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현주소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세대주의 최종변동일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세대주의 최종변동사유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세대원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리스트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세대원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성명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세대원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생년월일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세대원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세대주와의관계</a:t>
                      </a:r>
                      <a:endParaRPr lang="en-US" altLang="ko-KR" sz="9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872716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계좌검증확인서비스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*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본인계좌 여부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*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정상계좌 여부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거래가능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은행코드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계좌번호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조회 예금주 성명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조회 예금주 성명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결과코드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실제 예금주 성명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71627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건강검진결과정보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조회</a:t>
                      </a:r>
                      <a:r>
                        <a:rPr lang="en-US" altLang="ko-KR" sz="1050" kern="0" spc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050" kern="0" spc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주민번호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리턴코드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가입자성명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가입자주민등록번호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시력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시력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청력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청력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건강검진일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판정일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결과통보일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검진기관명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086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694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734D8BB-81BA-4176-9158-9862025246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E1AFD3-7D19-4AEA-8620-000147776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. </a:t>
            </a:r>
            <a:r>
              <a:rPr lang="ko-KR" altLang="en-US"/>
              <a:t>화면 </a:t>
            </a:r>
            <a:r>
              <a:rPr lang="ko-KR" altLang="en-US" dirty="0"/>
              <a:t>정의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A9527E1-44E9-4002-B50C-20F64041A84E}"/>
              </a:ext>
            </a:extLst>
          </p:cNvPr>
          <p:cNvSpPr txBox="1">
            <a:spLocks/>
          </p:cNvSpPr>
          <p:nvPr/>
        </p:nvSpPr>
        <p:spPr>
          <a:xfrm>
            <a:off x="2367962" y="1086713"/>
            <a:ext cx="1389804" cy="2277547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algn="l" defTabSz="8909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3.0.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3.1.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사업소개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3.3.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신청하기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3.4.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신청결과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3.5.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고객센터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3.6.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3.7.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약관 및 정책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3.8.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에러페이지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7681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734D8BB-81BA-4176-9158-9862025246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E1AFD3-7D19-4AEA-8620-000147776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3.0.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42B9800-D9DD-4F53-93A3-E6F7F1C50941}"/>
              </a:ext>
            </a:extLst>
          </p:cNvPr>
          <p:cNvSpPr txBox="1">
            <a:spLocks/>
          </p:cNvSpPr>
          <p:nvPr/>
        </p:nvSpPr>
        <p:spPr>
          <a:xfrm>
            <a:off x="2367962" y="1086713"/>
            <a:ext cx="3752630" cy="3847207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algn="l" defTabSz="8909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3.0. 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</a:t>
            </a:r>
            <a:endParaRPr lang="en-US" altLang="ko-KR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3.0.1.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아이디찾기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3.0.1.1.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아이디찾기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3.0.2.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찾기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3.0.2.1.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찾기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간편찾기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3.0.2.2.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찾기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본인인증으로 찾기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3.0.2.3.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찾기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재발급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3.0.3.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SNS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간편로그인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3.0.3.1.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SNS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간편로그인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step1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간편가입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약관동의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3.0.3.2.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SNS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간편로그인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step2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간편가입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본인인증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3.0.4.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3.0.4.1.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step1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약관동의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3.0.4.2.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Step2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본인인증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3.0.4.3.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Step3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회원정보입력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3.0.4.4.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Step4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가입완료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019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* </a:t>
            </a:r>
            <a:r>
              <a:rPr lang="ko-KR" altLang="en-US" dirty="0">
                <a:ea typeface="맑은 고딕"/>
              </a:rPr>
              <a:t>일반로그인 프로세스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65735-BADF-4621-82B0-FE12CC1F991D}"/>
              </a:ext>
            </a:extLst>
          </p:cNvPr>
          <p:cNvSpPr txBox="1"/>
          <p:nvPr/>
        </p:nvSpPr>
        <p:spPr>
          <a:xfrm>
            <a:off x="378033" y="750834"/>
            <a:ext cx="140904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▸ 일반로그인 프로세스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1EFC8D-4683-4161-A351-5FD36C6EF9D6}"/>
              </a:ext>
            </a:extLst>
          </p:cNvPr>
          <p:cNvSpPr txBox="1"/>
          <p:nvPr/>
        </p:nvSpPr>
        <p:spPr>
          <a:xfrm>
            <a:off x="378033" y="1010667"/>
            <a:ext cx="28228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회원가입한 회원에 한하여 서비스 로그인 가능하다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화면에서 계정정보를 입력하여 로그인 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EB0347-725F-45E5-A730-51B2451217FA}"/>
              </a:ext>
            </a:extLst>
          </p:cNvPr>
          <p:cNvSpPr/>
          <p:nvPr/>
        </p:nvSpPr>
        <p:spPr>
          <a:xfrm>
            <a:off x="649770" y="1934552"/>
            <a:ext cx="1296000" cy="57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037C56-7B7A-4C93-9891-117633496BCD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1297770" y="2510552"/>
            <a:ext cx="0" cy="46883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F9A0558-2FF0-41E2-AEBB-8EB874261118}"/>
              </a:ext>
            </a:extLst>
          </p:cNvPr>
          <p:cNvSpPr/>
          <p:nvPr/>
        </p:nvSpPr>
        <p:spPr>
          <a:xfrm>
            <a:off x="577770" y="2979388"/>
            <a:ext cx="1440000" cy="5040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입력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54CDA7B-1288-4467-A347-80F83FC48987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>
            <a:off x="1297770" y="3483388"/>
            <a:ext cx="1" cy="85486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D835382-2440-4425-96AE-8B591E988999}"/>
              </a:ext>
            </a:extLst>
          </p:cNvPr>
          <p:cNvSpPr txBox="1"/>
          <p:nvPr/>
        </p:nvSpPr>
        <p:spPr>
          <a:xfrm>
            <a:off x="1292511" y="3533519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CBDED1B-37F7-4EE1-A985-529CE4B6069C}"/>
              </a:ext>
            </a:extLst>
          </p:cNvPr>
          <p:cNvSpPr/>
          <p:nvPr/>
        </p:nvSpPr>
        <p:spPr>
          <a:xfrm>
            <a:off x="577770" y="4338248"/>
            <a:ext cx="1440001" cy="576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회원계정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여부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6838EDE-3847-4D96-9A3F-8C496937AF54}"/>
              </a:ext>
            </a:extLst>
          </p:cNvPr>
          <p:cNvCxnSpPr>
            <a:cxnSpLocks/>
            <a:stCxn id="27" idx="2"/>
            <a:endCxn id="49" idx="0"/>
          </p:cNvCxnSpPr>
          <p:nvPr/>
        </p:nvCxnSpPr>
        <p:spPr>
          <a:xfrm flipH="1">
            <a:off x="1297770" y="4914248"/>
            <a:ext cx="1" cy="531083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3964656-58E4-4315-B769-3E82D24FC353}"/>
              </a:ext>
            </a:extLst>
          </p:cNvPr>
          <p:cNvCxnSpPr>
            <a:cxnSpLocks/>
            <a:stCxn id="27" idx="3"/>
            <a:endCxn id="57" idx="1"/>
          </p:cNvCxnSpPr>
          <p:nvPr/>
        </p:nvCxnSpPr>
        <p:spPr>
          <a:xfrm>
            <a:off x="2017771" y="4626248"/>
            <a:ext cx="992932" cy="118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D591B9-EE96-41D0-8706-F20074ECDA1D}"/>
              </a:ext>
            </a:extLst>
          </p:cNvPr>
          <p:cNvSpPr txBox="1"/>
          <p:nvPr/>
        </p:nvSpPr>
        <p:spPr>
          <a:xfrm>
            <a:off x="1292511" y="4914248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Yes</a:t>
            </a:r>
            <a:endParaRPr lang="ko-KR" altLang="en-US" sz="1000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65064D3-2CE6-441D-900A-EC50AA845388}"/>
              </a:ext>
            </a:extLst>
          </p:cNvPr>
          <p:cNvGrpSpPr/>
          <p:nvPr/>
        </p:nvGrpSpPr>
        <p:grpSpPr>
          <a:xfrm>
            <a:off x="8958222" y="480152"/>
            <a:ext cx="2855743" cy="376221"/>
            <a:chOff x="7617846" y="480152"/>
            <a:chExt cx="4196121" cy="552805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0CF30742-2E44-480C-96CE-1315D08D09FB}"/>
                </a:ext>
              </a:extLst>
            </p:cNvPr>
            <p:cNvSpPr/>
            <p:nvPr/>
          </p:nvSpPr>
          <p:spPr>
            <a:xfrm>
              <a:off x="8684997" y="529405"/>
              <a:ext cx="817738" cy="454299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프로세스</a:t>
              </a:r>
            </a:p>
          </p:txBody>
        </p:sp>
        <p:sp>
          <p:nvSpPr>
            <p:cNvPr id="37" name="다이아몬드 36">
              <a:extLst>
                <a:ext uri="{FF2B5EF4-FFF2-40B4-BE49-F238E27FC236}">
                  <a16:creationId xmlns:a16="http://schemas.microsoft.com/office/drawing/2014/main" id="{8DF3E578-2E8A-4F68-A493-FE42923D97F2}"/>
                </a:ext>
              </a:extLst>
            </p:cNvPr>
            <p:cNvSpPr/>
            <p:nvPr/>
          </p:nvSpPr>
          <p:spPr>
            <a:xfrm>
              <a:off x="10801464" y="480152"/>
              <a:ext cx="1012503" cy="552805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조건문</a:t>
              </a:r>
            </a:p>
          </p:txBody>
        </p:sp>
        <p:sp>
          <p:nvSpPr>
            <p:cNvPr id="38" name="순서도: 문서 37">
              <a:extLst>
                <a:ext uri="{FF2B5EF4-FFF2-40B4-BE49-F238E27FC236}">
                  <a16:creationId xmlns:a16="http://schemas.microsoft.com/office/drawing/2014/main" id="{B8850D14-DB5D-4EA0-B9A5-77231E0DE154}"/>
                </a:ext>
              </a:extLst>
            </p:cNvPr>
            <p:cNvSpPr/>
            <p:nvPr/>
          </p:nvSpPr>
          <p:spPr>
            <a:xfrm>
              <a:off x="9765945" y="529405"/>
              <a:ext cx="772308" cy="454299"/>
            </a:xfrm>
            <a:prstGeom prst="flowChartDocumen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팝업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9B2F7D5-DDC6-4D2F-B99B-39D1A7A0FA57}"/>
                </a:ext>
              </a:extLst>
            </p:cNvPr>
            <p:cNvSpPr/>
            <p:nvPr/>
          </p:nvSpPr>
          <p:spPr>
            <a:xfrm>
              <a:off x="7617846" y="529405"/>
              <a:ext cx="817738" cy="45429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화면</a:t>
              </a:r>
              <a:endParaRPr lang="ko-KR" altLang="en-US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DB04E4E-FE10-4CC0-A640-6A64CE43B076}"/>
              </a:ext>
            </a:extLst>
          </p:cNvPr>
          <p:cNvSpPr txBox="1"/>
          <p:nvPr/>
        </p:nvSpPr>
        <p:spPr>
          <a:xfrm>
            <a:off x="1322708" y="2561908"/>
            <a:ext cx="1390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로그인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A3D80C-0EAE-4B42-8CB0-224EF6FFCEA7}"/>
              </a:ext>
            </a:extLst>
          </p:cNvPr>
          <p:cNvSpPr txBox="1"/>
          <p:nvPr/>
        </p:nvSpPr>
        <p:spPr>
          <a:xfrm>
            <a:off x="2044995" y="4373366"/>
            <a:ext cx="3433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1F366E8-D88A-4382-8354-FA80F0593161}"/>
              </a:ext>
            </a:extLst>
          </p:cNvPr>
          <p:cNvSpPr/>
          <p:nvPr/>
        </p:nvSpPr>
        <p:spPr>
          <a:xfrm>
            <a:off x="649770" y="5445331"/>
            <a:ext cx="1296000" cy="576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+mn-ea"/>
              </a:rPr>
              <a:t>메인화면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순서도: 문서 56">
            <a:extLst>
              <a:ext uri="{FF2B5EF4-FFF2-40B4-BE49-F238E27FC236}">
                <a16:creationId xmlns:a16="http://schemas.microsoft.com/office/drawing/2014/main" id="{1057A23E-B0A2-4B15-BC37-1B78AA556F3C}"/>
              </a:ext>
            </a:extLst>
          </p:cNvPr>
          <p:cNvSpPr/>
          <p:nvPr/>
        </p:nvSpPr>
        <p:spPr>
          <a:xfrm>
            <a:off x="3010703" y="4339435"/>
            <a:ext cx="1224000" cy="576000"/>
          </a:xfrm>
          <a:prstGeom prst="flowChartDocumen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로그인 불가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Alert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4227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845108-F548-48A6-9233-C1C4D8423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2" y="1079998"/>
            <a:ext cx="2106000" cy="469170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3.0. </a:t>
            </a:r>
            <a:r>
              <a:rPr lang="ko-KR" altLang="en-US" dirty="0"/>
              <a:t>로그인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7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r>
              <a:rPr lang="ko-KR" altLang="en-US" sz="800"/>
              <a:t>로그인 화면</a:t>
            </a:r>
            <a:endParaRPr lang="ko-KR" altLang="en-US" sz="800" dirty="0"/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151747"/>
              </p:ext>
            </p:extLst>
          </p:nvPr>
        </p:nvGraphicFramePr>
        <p:xfrm>
          <a:off x="7920056" y="1642385"/>
          <a:ext cx="3960000" cy="371144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아이디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계정 아이디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이메일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입력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비밀번호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계정 비밀번호 입력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46178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로그인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로그인 후 메인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접수내역</a:t>
                      </a:r>
                      <a:r>
                        <a:rPr lang="en-US" altLang="ko-KR" sz="800" kern="120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800" kern="120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화면으로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이동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아래 조건의 경우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제공하고 로그인 불가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786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미입력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미입력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시 아이디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 입력필드 하단에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문구 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“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아이디를 입력해 주세요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.”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“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비밀번호를 입력해 주세요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.”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6709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입력오류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아이디 또는 비밀번호 입력오류 시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Alert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팝업으로 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_ “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등록되지 않은 계정이거나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아이디 또는 비밀번호가 잘못 입력되었습니다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.”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89445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아이디 찾기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아이디 찾기 화면으로 이동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0088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5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비밀번호 찾기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 찾기 화면으로 이동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0344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6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SNS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 간편로그인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카카오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간편 로그인 제공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API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서비스 화면으로 이동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간편로그인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토큰 발급되어 있는 경우 자동로그인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•SNS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로그인 연동되어 있지 않은 경우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SNS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간편 가입 프로세스 연동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*19p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프로세스 참고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21462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7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회원가입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회원가입 화면으로 이동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316003"/>
                  </a:ext>
                </a:extLst>
              </a:tr>
            </a:tbl>
          </a:graphicData>
        </a:graphic>
      </p:graphicFrame>
      <p:sp>
        <p:nvSpPr>
          <p:cNvPr id="64" name="Rectangle 127">
            <a:extLst>
              <a:ext uri="{FF2B5EF4-FFF2-40B4-BE49-F238E27FC236}">
                <a16:creationId xmlns:a16="http://schemas.microsoft.com/office/drawing/2014/main" id="{22B7E857-457D-4752-839D-893784BC8FB9}"/>
              </a:ext>
            </a:extLst>
          </p:cNvPr>
          <p:cNvSpPr>
            <a:spLocks noChangeAspect="1"/>
          </p:cNvSpPr>
          <p:nvPr/>
        </p:nvSpPr>
        <p:spPr>
          <a:xfrm>
            <a:off x="1080002" y="1079999"/>
            <a:ext cx="2106000" cy="46917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rgbClr val="FF6699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1E5DB3D-2AA8-4486-B3D0-4174EA021DB4}"/>
              </a:ext>
            </a:extLst>
          </p:cNvPr>
          <p:cNvSpPr/>
          <p:nvPr/>
        </p:nvSpPr>
        <p:spPr>
          <a:xfrm>
            <a:off x="1170613" y="2529363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A96EF02-C9AB-4B4E-A91D-6C85E4EA5957}"/>
              </a:ext>
            </a:extLst>
          </p:cNvPr>
          <p:cNvCxnSpPr>
            <a:cxnSpLocks/>
          </p:cNvCxnSpPr>
          <p:nvPr/>
        </p:nvCxnSpPr>
        <p:spPr>
          <a:xfrm>
            <a:off x="897071" y="1505697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D8694F9-C37A-4E17-B085-CA737BEDBA42}"/>
              </a:ext>
            </a:extLst>
          </p:cNvPr>
          <p:cNvCxnSpPr>
            <a:cxnSpLocks/>
          </p:cNvCxnSpPr>
          <p:nvPr/>
        </p:nvCxnSpPr>
        <p:spPr>
          <a:xfrm>
            <a:off x="897071" y="1870822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EE57023-DA0D-48C3-811C-0F8DC3FBC112}"/>
              </a:ext>
            </a:extLst>
          </p:cNvPr>
          <p:cNvCxnSpPr>
            <a:cxnSpLocks/>
          </p:cNvCxnSpPr>
          <p:nvPr/>
        </p:nvCxnSpPr>
        <p:spPr>
          <a:xfrm>
            <a:off x="958983" y="1505697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009F9D8-1AAC-4046-B36F-1DBFB8F904D8}"/>
              </a:ext>
            </a:extLst>
          </p:cNvPr>
          <p:cNvSpPr txBox="1"/>
          <p:nvPr/>
        </p:nvSpPr>
        <p:spPr>
          <a:xfrm>
            <a:off x="694582" y="1619009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6FC90C6-9339-4715-965C-EF4EC65AE94A}"/>
              </a:ext>
            </a:extLst>
          </p:cNvPr>
          <p:cNvSpPr/>
          <p:nvPr/>
        </p:nvSpPr>
        <p:spPr>
          <a:xfrm>
            <a:off x="1170613" y="3007994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7C0E5B2-844F-4EFB-A3B7-DBF7732F99B3}"/>
              </a:ext>
            </a:extLst>
          </p:cNvPr>
          <p:cNvSpPr/>
          <p:nvPr/>
        </p:nvSpPr>
        <p:spPr>
          <a:xfrm>
            <a:off x="1196806" y="348662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B0EC3DF-D8DF-46F7-ACCB-E7DEDFF0A615}"/>
              </a:ext>
            </a:extLst>
          </p:cNvPr>
          <p:cNvSpPr/>
          <p:nvPr/>
        </p:nvSpPr>
        <p:spPr>
          <a:xfrm>
            <a:off x="1453981" y="392477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286B0F7-2F83-4A17-AF21-C136A8B851BA}"/>
              </a:ext>
            </a:extLst>
          </p:cNvPr>
          <p:cNvSpPr/>
          <p:nvPr/>
        </p:nvSpPr>
        <p:spPr>
          <a:xfrm>
            <a:off x="2043002" y="392477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811F3D1-41BA-476D-AE38-BEF7DA343E31}"/>
              </a:ext>
            </a:extLst>
          </p:cNvPr>
          <p:cNvSpPr/>
          <p:nvPr/>
        </p:nvSpPr>
        <p:spPr>
          <a:xfrm>
            <a:off x="1196806" y="5283877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FE43EC3-613A-42B6-9A87-8D5A1F536C29}"/>
              </a:ext>
            </a:extLst>
          </p:cNvPr>
          <p:cNvSpPr/>
          <p:nvPr/>
        </p:nvSpPr>
        <p:spPr>
          <a:xfrm>
            <a:off x="1189247" y="4670421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직사각형 603">
            <a:extLst>
              <a:ext uri="{FF2B5EF4-FFF2-40B4-BE49-F238E27FC236}">
                <a16:creationId xmlns:a16="http://schemas.microsoft.com/office/drawing/2014/main" id="{432D2264-763E-4F12-9185-6164001C7B0E}"/>
              </a:ext>
            </a:extLst>
          </p:cNvPr>
          <p:cNvSpPr/>
          <p:nvPr/>
        </p:nvSpPr>
        <p:spPr>
          <a:xfrm>
            <a:off x="3872207" y="1275812"/>
            <a:ext cx="1638000" cy="5950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등록되지 않은 계정이거나</a:t>
            </a:r>
            <a:r>
              <a:rPr lang="en-US" altLang="ko-KR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아이디 또는 비밀번호가 잘못 입력되었습니다</a:t>
            </a:r>
            <a:r>
              <a:rPr lang="en-US" altLang="ko-KR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53" name="직사각형 609">
            <a:extLst>
              <a:ext uri="{FF2B5EF4-FFF2-40B4-BE49-F238E27FC236}">
                <a16:creationId xmlns:a16="http://schemas.microsoft.com/office/drawing/2014/main" id="{074928F1-46FC-4076-82CF-ED71209D65CE}"/>
              </a:ext>
            </a:extLst>
          </p:cNvPr>
          <p:cNvSpPr/>
          <p:nvPr/>
        </p:nvSpPr>
        <p:spPr>
          <a:xfrm>
            <a:off x="3872207" y="1870822"/>
            <a:ext cx="1638000" cy="25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altLang="ko-KR" sz="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51AC4E3-A841-4B50-8645-8F7954E94BB9}"/>
              </a:ext>
            </a:extLst>
          </p:cNvPr>
          <p:cNvSpPr txBox="1"/>
          <p:nvPr/>
        </p:nvSpPr>
        <p:spPr>
          <a:xfrm>
            <a:off x="3872207" y="1079999"/>
            <a:ext cx="1646285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 또는 비밀번호 입력오류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938A764-C31A-43F7-AFE4-7D8618B8E0BB}"/>
              </a:ext>
            </a:extLst>
          </p:cNvPr>
          <p:cNvSpPr txBox="1"/>
          <p:nvPr/>
        </p:nvSpPr>
        <p:spPr>
          <a:xfrm>
            <a:off x="3872207" y="2195525"/>
            <a:ext cx="1708801" cy="799431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1.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입력한 아이디의 회원계정이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없는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경우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/ 2.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입력한 아이디의 비밀번호가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일치하지 않는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제공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(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입력값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초기화 후 화면유지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23D94F-4991-4CB1-B956-99CBE44E33DF}"/>
              </a:ext>
            </a:extLst>
          </p:cNvPr>
          <p:cNvSpPr/>
          <p:nvPr/>
        </p:nvSpPr>
        <p:spPr>
          <a:xfrm>
            <a:off x="7920056" y="788227"/>
            <a:ext cx="1152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U_login_000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8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56E63A-D155-496F-8933-AAA5959DC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2" y="1079999"/>
            <a:ext cx="2106000" cy="374400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3.0.1. </a:t>
            </a:r>
            <a:r>
              <a:rPr lang="ko-KR" altLang="en-US" dirty="0"/>
              <a:t>로그인</a:t>
            </a:r>
            <a:r>
              <a:rPr lang="en-US" altLang="ko-KR" dirty="0"/>
              <a:t>_</a:t>
            </a:r>
            <a:r>
              <a:rPr lang="ko-KR" altLang="en-US" dirty="0"/>
              <a:t>아이디 찾기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7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r>
              <a:rPr lang="ko-KR" altLang="en-US" sz="800"/>
              <a:t>로그인 화면에서 </a:t>
            </a:r>
            <a:r>
              <a:rPr lang="ko-KR" altLang="en-US" sz="800" dirty="0"/>
              <a:t>하단 </a:t>
            </a:r>
            <a:r>
              <a:rPr lang="en-US" altLang="ko-KR" sz="800" dirty="0"/>
              <a:t>[</a:t>
            </a:r>
            <a:r>
              <a:rPr lang="ko-KR" altLang="en-US" sz="800" dirty="0" err="1"/>
              <a:t>아이디찾기</a:t>
            </a:r>
            <a:r>
              <a:rPr lang="en-US" altLang="ko-KR" sz="800" dirty="0"/>
              <a:t>] </a:t>
            </a:r>
            <a:r>
              <a:rPr lang="ko-KR" altLang="en-US" sz="800" dirty="0"/>
              <a:t>버튼 선택 시 </a:t>
            </a:r>
            <a:r>
              <a:rPr lang="ko-KR" altLang="en-US" sz="800"/>
              <a:t>제공되는 화면</a:t>
            </a:r>
            <a:endParaRPr lang="ko-KR" altLang="en-US" sz="800" dirty="0"/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324133"/>
              </p:ext>
            </p:extLst>
          </p:nvPr>
        </p:nvGraphicFramePr>
        <p:xfrm>
          <a:off x="7920056" y="1642385"/>
          <a:ext cx="3960000" cy="195378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아이핀 인증하기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아이핀 서비스 화면 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아이핀 본인인증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API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연동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휴대폰 본인인증하기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본인인증 서비스 화면 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휴대폰 본인인증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API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연동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46178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회원계정 체크는 본인인증 이후 회원고유번호로 판단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회원계정을 찾을 수 없는 경우 </a:t>
                      </a:r>
                      <a:r>
                        <a:rPr lang="en-US" altLang="ko-KR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Aelrt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‘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해당 회원의 계정정보가 없습니다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.”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786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회원가입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회원가입 화면으로 이동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67097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비밀번호 찾기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 찾기 화면으로 이동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894453"/>
                  </a:ext>
                </a:extLst>
              </a:tr>
            </a:tbl>
          </a:graphicData>
        </a:graphic>
      </p:graphicFrame>
      <p:sp>
        <p:nvSpPr>
          <p:cNvPr id="64" name="Rectangle 127">
            <a:extLst>
              <a:ext uri="{FF2B5EF4-FFF2-40B4-BE49-F238E27FC236}">
                <a16:creationId xmlns:a16="http://schemas.microsoft.com/office/drawing/2014/main" id="{22B7E857-457D-4752-839D-893784BC8FB9}"/>
              </a:ext>
            </a:extLst>
          </p:cNvPr>
          <p:cNvSpPr>
            <a:spLocks noChangeAspect="1"/>
          </p:cNvSpPr>
          <p:nvPr/>
        </p:nvSpPr>
        <p:spPr>
          <a:xfrm>
            <a:off x="1080002" y="1079999"/>
            <a:ext cx="2106000" cy="37440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rgbClr val="FF6699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1E5DB3D-2AA8-4486-B3D0-4174EA021DB4}"/>
              </a:ext>
            </a:extLst>
          </p:cNvPr>
          <p:cNvSpPr/>
          <p:nvPr/>
        </p:nvSpPr>
        <p:spPr>
          <a:xfrm>
            <a:off x="1323013" y="2678679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A96EF02-C9AB-4B4E-A91D-6C85E4EA5957}"/>
              </a:ext>
            </a:extLst>
          </p:cNvPr>
          <p:cNvCxnSpPr>
            <a:cxnSpLocks/>
          </p:cNvCxnSpPr>
          <p:nvPr/>
        </p:nvCxnSpPr>
        <p:spPr>
          <a:xfrm>
            <a:off x="897071" y="1505697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D8694F9-C37A-4E17-B085-CA737BEDBA42}"/>
              </a:ext>
            </a:extLst>
          </p:cNvPr>
          <p:cNvCxnSpPr>
            <a:cxnSpLocks/>
          </p:cNvCxnSpPr>
          <p:nvPr/>
        </p:nvCxnSpPr>
        <p:spPr>
          <a:xfrm>
            <a:off x="897071" y="1870822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EE57023-DA0D-48C3-811C-0F8DC3FBC112}"/>
              </a:ext>
            </a:extLst>
          </p:cNvPr>
          <p:cNvCxnSpPr>
            <a:cxnSpLocks/>
          </p:cNvCxnSpPr>
          <p:nvPr/>
        </p:nvCxnSpPr>
        <p:spPr>
          <a:xfrm>
            <a:off x="958983" y="1505697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009F9D8-1AAC-4046-B36F-1DBFB8F904D8}"/>
              </a:ext>
            </a:extLst>
          </p:cNvPr>
          <p:cNvSpPr txBox="1"/>
          <p:nvPr/>
        </p:nvSpPr>
        <p:spPr>
          <a:xfrm>
            <a:off x="694582" y="1619009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6FC90C6-9339-4715-965C-EF4EC65AE94A}"/>
              </a:ext>
            </a:extLst>
          </p:cNvPr>
          <p:cNvSpPr/>
          <p:nvPr/>
        </p:nvSpPr>
        <p:spPr>
          <a:xfrm>
            <a:off x="1323013" y="3157310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B0EC3DF-D8DF-46F7-ACCB-E7DEDFF0A615}"/>
              </a:ext>
            </a:extLst>
          </p:cNvPr>
          <p:cNvSpPr/>
          <p:nvPr/>
        </p:nvSpPr>
        <p:spPr>
          <a:xfrm>
            <a:off x="1507425" y="370252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286B0F7-2F83-4A17-AF21-C136A8B851BA}"/>
              </a:ext>
            </a:extLst>
          </p:cNvPr>
          <p:cNvSpPr/>
          <p:nvPr/>
        </p:nvSpPr>
        <p:spPr>
          <a:xfrm>
            <a:off x="1987812" y="370252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06D47F-7B64-45ED-8261-B596271EB757}"/>
              </a:ext>
            </a:extLst>
          </p:cNvPr>
          <p:cNvGrpSpPr/>
          <p:nvPr/>
        </p:nvGrpSpPr>
        <p:grpSpPr>
          <a:xfrm>
            <a:off x="3872207" y="1275812"/>
            <a:ext cx="1638000" cy="754804"/>
            <a:chOff x="3872208" y="3016529"/>
            <a:chExt cx="1638000" cy="754804"/>
          </a:xfrm>
        </p:grpSpPr>
        <p:sp>
          <p:nvSpPr>
            <p:cNvPr id="26" name="직사각형 603">
              <a:extLst>
                <a:ext uri="{FF2B5EF4-FFF2-40B4-BE49-F238E27FC236}">
                  <a16:creationId xmlns:a16="http://schemas.microsoft.com/office/drawing/2014/main" id="{042FFA1B-272F-426E-B018-D7C6315F83BC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해당 회원의 계정정보가 없습니다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27" name="직사각형 609">
              <a:extLst>
                <a:ext uri="{FF2B5EF4-FFF2-40B4-BE49-F238E27FC236}">
                  <a16:creationId xmlns:a16="http://schemas.microsoft.com/office/drawing/2014/main" id="{CFABFE58-4EF6-4D99-AE50-28BCAE92DC5A}"/>
                </a:ext>
              </a:extLst>
            </p:cNvPr>
            <p:cNvSpPr/>
            <p:nvPr/>
          </p:nvSpPr>
          <p:spPr>
            <a:xfrm>
              <a:off x="3872208" y="3519333"/>
              <a:ext cx="1638000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D570D5C-4AE7-4A57-8D0A-025013D7F58D}"/>
              </a:ext>
            </a:extLst>
          </p:cNvPr>
          <p:cNvSpPr txBox="1"/>
          <p:nvPr/>
        </p:nvSpPr>
        <p:spPr>
          <a:xfrm>
            <a:off x="3872207" y="1079999"/>
            <a:ext cx="1453924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회원계정정보 찾을 수 없는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14268A-A3BA-4366-8FF8-671EB0E98089}"/>
              </a:ext>
            </a:extLst>
          </p:cNvPr>
          <p:cNvSpPr txBox="1"/>
          <p:nvPr/>
        </p:nvSpPr>
        <p:spPr>
          <a:xfrm>
            <a:off x="3872207" y="2103319"/>
            <a:ext cx="1675139" cy="553210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본인인증 후 수집한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정보와 동일한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회원계정이 없을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B3CF68-B9C4-43A8-9AEE-6A08F046513B}"/>
              </a:ext>
            </a:extLst>
          </p:cNvPr>
          <p:cNvSpPr/>
          <p:nvPr/>
        </p:nvSpPr>
        <p:spPr>
          <a:xfrm>
            <a:off x="7920056" y="788227"/>
            <a:ext cx="1152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U_login_001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558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8B22C4-49DF-460B-8B51-3A9595288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2" y="1079999"/>
            <a:ext cx="2106000" cy="374400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3.0.1.1. </a:t>
            </a:r>
            <a:r>
              <a:rPr lang="ko-KR" altLang="en-US" dirty="0"/>
              <a:t>로그인</a:t>
            </a:r>
            <a:r>
              <a:rPr lang="en-US" altLang="ko-KR" dirty="0"/>
              <a:t>_</a:t>
            </a:r>
            <a:r>
              <a:rPr lang="ko-KR" altLang="en-US" dirty="0"/>
              <a:t>아이디 찾기</a:t>
            </a:r>
            <a:r>
              <a:rPr lang="en-US" altLang="ko-KR" dirty="0"/>
              <a:t>: </a:t>
            </a:r>
            <a:r>
              <a:rPr lang="ko-KR" altLang="en-US" dirty="0"/>
              <a:t>성공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500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r>
              <a:rPr lang="ko-KR" altLang="en-US" sz="800" dirty="0"/>
              <a:t>아이디 찾기 성공한 경우 </a:t>
            </a:r>
            <a:r>
              <a:rPr lang="ko-KR" altLang="en-US" sz="800"/>
              <a:t>제공되는 화면</a:t>
            </a:r>
            <a:endParaRPr lang="ko-KR" altLang="en-US" sz="800" dirty="0"/>
          </a:p>
          <a:p>
            <a:r>
              <a:rPr lang="en-US" altLang="ko-KR" sz="800" dirty="0"/>
              <a:t>(</a:t>
            </a:r>
            <a:r>
              <a:rPr lang="ko-KR" altLang="en-US" sz="800" dirty="0"/>
              <a:t>본인인증 성공</a:t>
            </a:r>
            <a:r>
              <a:rPr lang="en-US" altLang="ko-KR" sz="800" dirty="0"/>
              <a:t>)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675721"/>
              </p:ext>
            </p:extLst>
          </p:nvPr>
        </p:nvGraphicFramePr>
        <p:xfrm>
          <a:off x="7920056" y="1642385"/>
          <a:ext cx="3960000" cy="164898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아이디 정보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본인인증 성공 시 회원정보가 확인된 경우에 한하여 아이디 정보 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아이디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가입일 정보로 구성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•SNS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간편로그인 연동 회원의 경우 해당 안내 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카카오 간편 로그인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가입일 정보로 구성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비밀번호 재설정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 찾기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&gt;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비밀번호 재발급 화면으로 이동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 이동 시 아이디 자동입력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아이디 정보 연동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46178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로그인하러가기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로그인 화면으로 이동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786001"/>
                  </a:ext>
                </a:extLst>
              </a:tr>
            </a:tbl>
          </a:graphicData>
        </a:graphic>
      </p:graphicFrame>
      <p:sp>
        <p:nvSpPr>
          <p:cNvPr id="64" name="Rectangle 127">
            <a:extLst>
              <a:ext uri="{FF2B5EF4-FFF2-40B4-BE49-F238E27FC236}">
                <a16:creationId xmlns:a16="http://schemas.microsoft.com/office/drawing/2014/main" id="{22B7E857-457D-4752-839D-893784BC8FB9}"/>
              </a:ext>
            </a:extLst>
          </p:cNvPr>
          <p:cNvSpPr>
            <a:spLocks noChangeAspect="1"/>
          </p:cNvSpPr>
          <p:nvPr/>
        </p:nvSpPr>
        <p:spPr>
          <a:xfrm>
            <a:off x="1080002" y="1079999"/>
            <a:ext cx="2106000" cy="374399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rgbClr val="FF6699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1E5DB3D-2AA8-4486-B3D0-4174EA021DB4}"/>
              </a:ext>
            </a:extLst>
          </p:cNvPr>
          <p:cNvSpPr/>
          <p:nvPr/>
        </p:nvSpPr>
        <p:spPr>
          <a:xfrm>
            <a:off x="1220981" y="2687566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A96EF02-C9AB-4B4E-A91D-6C85E4EA5957}"/>
              </a:ext>
            </a:extLst>
          </p:cNvPr>
          <p:cNvCxnSpPr>
            <a:cxnSpLocks/>
          </p:cNvCxnSpPr>
          <p:nvPr/>
        </p:nvCxnSpPr>
        <p:spPr>
          <a:xfrm>
            <a:off x="897071" y="1505697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D8694F9-C37A-4E17-B085-CA737BEDBA42}"/>
              </a:ext>
            </a:extLst>
          </p:cNvPr>
          <p:cNvCxnSpPr>
            <a:cxnSpLocks/>
          </p:cNvCxnSpPr>
          <p:nvPr/>
        </p:nvCxnSpPr>
        <p:spPr>
          <a:xfrm>
            <a:off x="897071" y="1870822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EE57023-DA0D-48C3-811C-0F8DC3FBC112}"/>
              </a:ext>
            </a:extLst>
          </p:cNvPr>
          <p:cNvCxnSpPr>
            <a:cxnSpLocks/>
          </p:cNvCxnSpPr>
          <p:nvPr/>
        </p:nvCxnSpPr>
        <p:spPr>
          <a:xfrm>
            <a:off x="958983" y="1505697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009F9D8-1AAC-4046-B36F-1DBFB8F904D8}"/>
              </a:ext>
            </a:extLst>
          </p:cNvPr>
          <p:cNvSpPr txBox="1"/>
          <p:nvPr/>
        </p:nvSpPr>
        <p:spPr>
          <a:xfrm>
            <a:off x="694582" y="1619009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6FC90C6-9339-4715-965C-EF4EC65AE94A}"/>
              </a:ext>
            </a:extLst>
          </p:cNvPr>
          <p:cNvSpPr/>
          <p:nvPr/>
        </p:nvSpPr>
        <p:spPr>
          <a:xfrm>
            <a:off x="1220981" y="3943123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570D5C-4AE7-4A57-8D0A-025013D7F58D}"/>
              </a:ext>
            </a:extLst>
          </p:cNvPr>
          <p:cNvSpPr txBox="1"/>
          <p:nvPr/>
        </p:nvSpPr>
        <p:spPr>
          <a:xfrm>
            <a:off x="3872207" y="1079999"/>
            <a:ext cx="1545295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SNS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간편로그인 연동 회원인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20B0C89-A164-4C70-97D1-67A16215AF44}"/>
              </a:ext>
            </a:extLst>
          </p:cNvPr>
          <p:cNvSpPr/>
          <p:nvPr/>
        </p:nvSpPr>
        <p:spPr>
          <a:xfrm>
            <a:off x="1220981" y="4270780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1216AC7-1094-49BD-A21A-1FB80BA6DD60}"/>
              </a:ext>
            </a:extLst>
          </p:cNvPr>
          <p:cNvSpPr/>
          <p:nvPr/>
        </p:nvSpPr>
        <p:spPr>
          <a:xfrm>
            <a:off x="3872207" y="1301199"/>
            <a:ext cx="1695450" cy="45974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5112D1D-61F5-4385-893E-E6B02274D8B6}"/>
              </a:ext>
            </a:extLst>
          </p:cNvPr>
          <p:cNvGrpSpPr/>
          <p:nvPr/>
        </p:nvGrpSpPr>
        <p:grpSpPr>
          <a:xfrm>
            <a:off x="4175552" y="1341850"/>
            <a:ext cx="1088760" cy="321286"/>
            <a:chOff x="3802319" y="3292515"/>
            <a:chExt cx="1088760" cy="3212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5563DE-36DA-473C-B22E-3326642FFC31}"/>
                </a:ext>
              </a:extLst>
            </p:cNvPr>
            <p:cNvSpPr txBox="1"/>
            <p:nvPr/>
          </p:nvSpPr>
          <p:spPr>
            <a:xfrm>
              <a:off x="3850570" y="3506079"/>
              <a:ext cx="992259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가입일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2022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575EDC3-FAE8-4AE9-BC7B-29F5F5251A8D}"/>
                </a:ext>
              </a:extLst>
            </p:cNvPr>
            <p:cNvSpPr txBox="1"/>
            <p:nvPr/>
          </p:nvSpPr>
          <p:spPr>
            <a:xfrm>
              <a:off x="3802319" y="3292515"/>
              <a:ext cx="1088760" cy="2308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카카오 간편 로그인</a:t>
              </a:r>
              <a:endParaRPr lang="ko-KR" altLang="en-US" sz="900" dirty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E8BAE3-2D17-4945-ACF0-2D5496F4D398}"/>
              </a:ext>
            </a:extLst>
          </p:cNvPr>
          <p:cNvSpPr/>
          <p:nvPr/>
        </p:nvSpPr>
        <p:spPr>
          <a:xfrm>
            <a:off x="7920056" y="788227"/>
            <a:ext cx="1152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U_login_002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541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816632"/>
              </p:ext>
            </p:extLst>
          </p:nvPr>
        </p:nvGraphicFramePr>
        <p:xfrm>
          <a:off x="266218" y="652463"/>
          <a:ext cx="11574684" cy="5051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8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1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1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5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버 전</a:t>
                      </a: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일 자</a:t>
                      </a: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0.1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2021.12.10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최초 작성</a:t>
                      </a: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민아영</a:t>
                      </a: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1.0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2022.01.27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최초 배포</a:t>
                      </a: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민아영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7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1.01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2022.02.08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모달팝업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보완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민아영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09442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1.03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2022.02.21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서울시 공통 </a:t>
                      </a:r>
                      <a:r>
                        <a:rPr lang="en-US" altLang="ko-KR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gnb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삭제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모바일만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후순위 개발 화면 결정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메인화면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사업소개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이용안내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상태값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명칭 변경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임시저장 →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미제출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이의신청 정책 변경 적용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기능유지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심사결과문의 개념으로 수정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[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신청하기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신청서작성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의료기관 정보에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“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전화번호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“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정보 추가제공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[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신청하기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자격확인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안내 문구 추가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본인계좌 아닐 경우 신청불가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민아영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59701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1.04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2022.03.11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감리 결과 반영 및 보완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서비스 정책 및 약관 페이지 추가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에러페이지 추가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신청프로세스 변경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자격확인 분리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파일업로드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팝업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UI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개선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행정정보공동이용망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연동 상세 프로세스 추가</a:t>
                      </a: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민아영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07276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1.05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2022.03.28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간편가입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회원가입 약관동의 프로세스 변경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병가정보 증빙서류 첨부 방식 개선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사업장 주소 추가 수집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의료기관 검색 기능 개선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차년도지급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환수 정책 변경 반영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회원정보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_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이메일주소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선택수집으로 변경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[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신청하기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서류제출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 “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증명서류 안내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“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버튼 제거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[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병가서류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안내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팝업 추가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민아영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6541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1.06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2022.03.30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개발검토의견 반영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의료기관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조회방식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[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신청하기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 &lt;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병가정보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질병유형 선택 삭제</a:t>
                      </a: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민아영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4696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1.07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2022.03.31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회원가입 프로세스 수정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아이핀 휴대폰번호 수집불가 이슈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민아영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1684177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Document History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문서 </a:t>
            </a:r>
            <a:r>
              <a:rPr lang="ko-KR" altLang="en-US" dirty="0" err="1"/>
              <a:t>히스토리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4541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ADDDA86-3163-448D-9E4D-622F072B1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2" y="1079999"/>
            <a:ext cx="2106000" cy="4744349"/>
          </a:xfrm>
          <a:prstGeom prst="rect">
            <a:avLst/>
          </a:prstGeom>
        </p:spPr>
      </p:pic>
      <p:sp>
        <p:nvSpPr>
          <p:cNvPr id="64" name="Rectangle 127">
            <a:extLst>
              <a:ext uri="{FF2B5EF4-FFF2-40B4-BE49-F238E27FC236}">
                <a16:creationId xmlns:a16="http://schemas.microsoft.com/office/drawing/2014/main" id="{22B7E857-457D-4752-839D-893784BC8FB9}"/>
              </a:ext>
            </a:extLst>
          </p:cNvPr>
          <p:cNvSpPr>
            <a:spLocks noChangeAspect="1"/>
          </p:cNvSpPr>
          <p:nvPr/>
        </p:nvSpPr>
        <p:spPr>
          <a:xfrm>
            <a:off x="1080002" y="1080000"/>
            <a:ext cx="2106000" cy="4698002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rgbClr val="FF6699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3.0.2.1. </a:t>
            </a:r>
            <a:r>
              <a:rPr lang="ko-KR" altLang="en-US" dirty="0"/>
              <a:t>로그인</a:t>
            </a:r>
            <a:r>
              <a:rPr lang="en-US" altLang="ko-KR" dirty="0"/>
              <a:t>_</a:t>
            </a:r>
            <a:r>
              <a:rPr lang="ko-KR" altLang="en-US" dirty="0"/>
              <a:t>비밀번호 찾기</a:t>
            </a:r>
            <a:r>
              <a:rPr lang="en-US" altLang="ko-KR" dirty="0"/>
              <a:t>_</a:t>
            </a:r>
            <a:r>
              <a:rPr lang="ko-KR" altLang="en-US" dirty="0" err="1"/>
              <a:t>간편찾기</a:t>
            </a:r>
            <a:endParaRPr lang="ko-KR" altLang="en-US" dirty="0"/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7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r>
              <a:rPr lang="ko-KR" altLang="en-US" sz="800"/>
              <a:t>로그인 화면에서 </a:t>
            </a:r>
            <a:r>
              <a:rPr lang="ko-KR" altLang="en-US" sz="800" dirty="0"/>
              <a:t>하단 </a:t>
            </a:r>
            <a:r>
              <a:rPr lang="en-US" altLang="ko-KR" sz="800" dirty="0"/>
              <a:t>[</a:t>
            </a:r>
            <a:r>
              <a:rPr lang="ko-KR" altLang="en-US" sz="800" dirty="0" err="1"/>
              <a:t>비밀번호찾기</a:t>
            </a:r>
            <a:r>
              <a:rPr lang="en-US" altLang="ko-KR" sz="800" dirty="0"/>
              <a:t>] </a:t>
            </a:r>
            <a:r>
              <a:rPr lang="ko-KR" altLang="en-US" sz="800" dirty="0"/>
              <a:t>버튼 선택 시 </a:t>
            </a:r>
            <a:r>
              <a:rPr lang="ko-KR" altLang="en-US" sz="800"/>
              <a:t>제공되는 화면</a:t>
            </a:r>
            <a:endParaRPr lang="ko-KR" altLang="en-US" sz="800" dirty="0"/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110187"/>
              </p:ext>
            </p:extLst>
          </p:nvPr>
        </p:nvGraphicFramePr>
        <p:xfrm>
          <a:off x="7920056" y="1642385"/>
          <a:ext cx="3960000" cy="396036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인증수단 선택 탭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•’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간편찾기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‘, ‘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본인인증으로 찾기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구성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탭 선택 시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해당 인증수단 영역 하단에 표시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1-1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아이디 입력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아이디 찾기 성공 화면에서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비밀번호찾기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화면으로 넘어온 경우 아이디 자동입력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978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1-2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인증요청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아이디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이름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휴대폰번호 입력 후 인증번호 받기 가능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선택 시 정상적으로 인정요청 성공한 경우 확인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 및 하단에 인증번호 입력필드 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‘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입력하신 번호로 인증번호 전송하였습니다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선택 시 부적격한 경우 아래와 같이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049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미입력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입력항목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아이디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이름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휴대폰번호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미입력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시 순서대로 입력필드 하단에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‘(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항목명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을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입력해 주세요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21251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미일치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입력정보와 일치하는 회원정보 없는 경우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팝업으로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‘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일치하는 회원정보가 없습니다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14664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1-3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확인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인증번호 유효성 체크 후 정상일 경우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 재설정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화면으로 이동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인증번호 정상입력 경우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인증이 정상적으로 완료 되었습니다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인증번호 잘못 입력한 경우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인증번호가 올바르지 않습니다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다시 입력해주세요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46178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회원가입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회원가입 화면으로 이동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786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아이디 찾기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아이디 찾기 화면으로 이동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5128"/>
                  </a:ext>
                </a:extLst>
              </a:tr>
            </a:tbl>
          </a:graphicData>
        </a:graphic>
      </p:graphicFrame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A96EF02-C9AB-4B4E-A91D-6C85E4EA5957}"/>
              </a:ext>
            </a:extLst>
          </p:cNvPr>
          <p:cNvCxnSpPr>
            <a:cxnSpLocks/>
          </p:cNvCxnSpPr>
          <p:nvPr/>
        </p:nvCxnSpPr>
        <p:spPr>
          <a:xfrm>
            <a:off x="897071" y="1505697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D8694F9-C37A-4E17-B085-CA737BEDBA42}"/>
              </a:ext>
            </a:extLst>
          </p:cNvPr>
          <p:cNvCxnSpPr>
            <a:cxnSpLocks/>
          </p:cNvCxnSpPr>
          <p:nvPr/>
        </p:nvCxnSpPr>
        <p:spPr>
          <a:xfrm>
            <a:off x="897071" y="1870822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EE57023-DA0D-48C3-811C-0F8DC3FBC112}"/>
              </a:ext>
            </a:extLst>
          </p:cNvPr>
          <p:cNvCxnSpPr>
            <a:cxnSpLocks/>
          </p:cNvCxnSpPr>
          <p:nvPr/>
        </p:nvCxnSpPr>
        <p:spPr>
          <a:xfrm>
            <a:off x="958983" y="1505697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009F9D8-1AAC-4046-B36F-1DBFB8F904D8}"/>
              </a:ext>
            </a:extLst>
          </p:cNvPr>
          <p:cNvSpPr txBox="1"/>
          <p:nvPr/>
        </p:nvSpPr>
        <p:spPr>
          <a:xfrm>
            <a:off x="694582" y="1619009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286B0F7-2F83-4A17-AF21-C136A8B851BA}"/>
              </a:ext>
            </a:extLst>
          </p:cNvPr>
          <p:cNvSpPr/>
          <p:nvPr/>
        </p:nvSpPr>
        <p:spPr>
          <a:xfrm>
            <a:off x="2043002" y="5216236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06D47F-7B64-45ED-8261-B596271EB757}"/>
              </a:ext>
            </a:extLst>
          </p:cNvPr>
          <p:cNvGrpSpPr/>
          <p:nvPr/>
        </p:nvGrpSpPr>
        <p:grpSpPr>
          <a:xfrm>
            <a:off x="3872207" y="1275812"/>
            <a:ext cx="1638000" cy="754804"/>
            <a:chOff x="3872208" y="3016529"/>
            <a:chExt cx="1638000" cy="754804"/>
          </a:xfrm>
        </p:grpSpPr>
        <p:sp>
          <p:nvSpPr>
            <p:cNvPr id="26" name="직사각형 603">
              <a:extLst>
                <a:ext uri="{FF2B5EF4-FFF2-40B4-BE49-F238E27FC236}">
                  <a16:creationId xmlns:a16="http://schemas.microsoft.com/office/drawing/2014/main" id="{042FFA1B-272F-426E-B018-D7C6315F83BC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입력하신 번호로 인증번호 전송하였습니다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27" name="직사각형 609">
              <a:extLst>
                <a:ext uri="{FF2B5EF4-FFF2-40B4-BE49-F238E27FC236}">
                  <a16:creationId xmlns:a16="http://schemas.microsoft.com/office/drawing/2014/main" id="{CFABFE58-4EF6-4D99-AE50-28BCAE92DC5A}"/>
                </a:ext>
              </a:extLst>
            </p:cNvPr>
            <p:cNvSpPr/>
            <p:nvPr/>
          </p:nvSpPr>
          <p:spPr>
            <a:xfrm>
              <a:off x="3872208" y="3519333"/>
              <a:ext cx="1638000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D570D5C-4AE7-4A57-8D0A-025013D7F58D}"/>
              </a:ext>
            </a:extLst>
          </p:cNvPr>
          <p:cNvSpPr txBox="1"/>
          <p:nvPr/>
        </p:nvSpPr>
        <p:spPr>
          <a:xfrm>
            <a:off x="3872207" y="1079999"/>
            <a:ext cx="694101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인증요청 성공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1A36817-2577-4AEE-98DE-E395AE3B4BD2}"/>
              </a:ext>
            </a:extLst>
          </p:cNvPr>
          <p:cNvGrpSpPr/>
          <p:nvPr/>
        </p:nvGrpSpPr>
        <p:grpSpPr>
          <a:xfrm>
            <a:off x="3872207" y="2399620"/>
            <a:ext cx="1638000" cy="754804"/>
            <a:chOff x="3872208" y="3016529"/>
            <a:chExt cx="1638000" cy="754804"/>
          </a:xfrm>
        </p:grpSpPr>
        <p:sp>
          <p:nvSpPr>
            <p:cNvPr id="33" name="직사각형 603">
              <a:extLst>
                <a:ext uri="{FF2B5EF4-FFF2-40B4-BE49-F238E27FC236}">
                  <a16:creationId xmlns:a16="http://schemas.microsoft.com/office/drawing/2014/main" id="{06F92674-9C02-4185-A600-0CFA645E57B3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일치하는 회원정보가 없습니다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39" name="직사각형 609">
              <a:extLst>
                <a:ext uri="{FF2B5EF4-FFF2-40B4-BE49-F238E27FC236}">
                  <a16:creationId xmlns:a16="http://schemas.microsoft.com/office/drawing/2014/main" id="{D463E002-0F11-4DF9-B448-18A842CB2325}"/>
                </a:ext>
              </a:extLst>
            </p:cNvPr>
            <p:cNvSpPr/>
            <p:nvPr/>
          </p:nvSpPr>
          <p:spPr>
            <a:xfrm>
              <a:off x="3872208" y="3519333"/>
              <a:ext cx="1638000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90B6B84-D235-4F29-884E-5E194F2A0F72}"/>
              </a:ext>
            </a:extLst>
          </p:cNvPr>
          <p:cNvSpPr txBox="1"/>
          <p:nvPr/>
        </p:nvSpPr>
        <p:spPr>
          <a:xfrm>
            <a:off x="3872207" y="2203807"/>
            <a:ext cx="1328890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일치하는 회원정보 없는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9A3197-EA29-4693-81CC-78CFA8575B0A}"/>
              </a:ext>
            </a:extLst>
          </p:cNvPr>
          <p:cNvSpPr txBox="1"/>
          <p:nvPr/>
        </p:nvSpPr>
        <p:spPr>
          <a:xfrm>
            <a:off x="3872207" y="3227127"/>
            <a:ext cx="1837041" cy="391628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입력한 아이디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이름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휴대폰번호와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일치하는 회원정보 없는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9B24EA8-36E3-4022-BACC-4F6F48BD9B42}"/>
              </a:ext>
            </a:extLst>
          </p:cNvPr>
          <p:cNvGrpSpPr/>
          <p:nvPr/>
        </p:nvGrpSpPr>
        <p:grpSpPr>
          <a:xfrm>
            <a:off x="3872207" y="4156115"/>
            <a:ext cx="1638000" cy="754804"/>
            <a:chOff x="3872208" y="3016529"/>
            <a:chExt cx="1638000" cy="754804"/>
          </a:xfrm>
        </p:grpSpPr>
        <p:sp>
          <p:nvSpPr>
            <p:cNvPr id="51" name="직사각형 603">
              <a:extLst>
                <a:ext uri="{FF2B5EF4-FFF2-40B4-BE49-F238E27FC236}">
                  <a16:creationId xmlns:a16="http://schemas.microsoft.com/office/drawing/2014/main" id="{EABB4908-CF0C-456B-9D09-6CE0D5661417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인증이 정상적으로 완료 되었습니다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52" name="직사각형 609">
              <a:extLst>
                <a:ext uri="{FF2B5EF4-FFF2-40B4-BE49-F238E27FC236}">
                  <a16:creationId xmlns:a16="http://schemas.microsoft.com/office/drawing/2014/main" id="{B4244437-FAD8-431D-AC17-D01AE3929AD8}"/>
                </a:ext>
              </a:extLst>
            </p:cNvPr>
            <p:cNvSpPr/>
            <p:nvPr/>
          </p:nvSpPr>
          <p:spPr>
            <a:xfrm>
              <a:off x="3872208" y="3519333"/>
              <a:ext cx="1638000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2664218-7774-4638-845E-BEC34FFE8A5D}"/>
              </a:ext>
            </a:extLst>
          </p:cNvPr>
          <p:cNvSpPr txBox="1"/>
          <p:nvPr/>
        </p:nvSpPr>
        <p:spPr>
          <a:xfrm>
            <a:off x="3872207" y="3960302"/>
            <a:ext cx="1107676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인증번호 일치하는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D9B426E-5141-4EA9-B13E-B83EF096C846}"/>
              </a:ext>
            </a:extLst>
          </p:cNvPr>
          <p:cNvGrpSpPr/>
          <p:nvPr/>
        </p:nvGrpSpPr>
        <p:grpSpPr>
          <a:xfrm>
            <a:off x="3872207" y="5306236"/>
            <a:ext cx="1638000" cy="754804"/>
            <a:chOff x="3872208" y="3016529"/>
            <a:chExt cx="1638000" cy="754804"/>
          </a:xfrm>
        </p:grpSpPr>
        <p:sp>
          <p:nvSpPr>
            <p:cNvPr id="55" name="직사각형 603">
              <a:extLst>
                <a:ext uri="{FF2B5EF4-FFF2-40B4-BE49-F238E27FC236}">
                  <a16:creationId xmlns:a16="http://schemas.microsoft.com/office/drawing/2014/main" id="{576AA32A-4774-4E75-A92A-60B1FAF3E71E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인증번호가 올바르지 않습니다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 </a:t>
              </a: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다시 입력해주세요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56" name="직사각형 609">
              <a:extLst>
                <a:ext uri="{FF2B5EF4-FFF2-40B4-BE49-F238E27FC236}">
                  <a16:creationId xmlns:a16="http://schemas.microsoft.com/office/drawing/2014/main" id="{6027321D-A2B4-4760-9891-358B4CEC036B}"/>
                </a:ext>
              </a:extLst>
            </p:cNvPr>
            <p:cNvSpPr/>
            <p:nvPr/>
          </p:nvSpPr>
          <p:spPr>
            <a:xfrm>
              <a:off x="3872208" y="3519333"/>
              <a:ext cx="1638000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FF3B1A7A-3035-41F1-9A3B-0DC1D9859A43}"/>
              </a:ext>
            </a:extLst>
          </p:cNvPr>
          <p:cNvSpPr txBox="1"/>
          <p:nvPr/>
        </p:nvSpPr>
        <p:spPr>
          <a:xfrm>
            <a:off x="3872207" y="5110423"/>
            <a:ext cx="1203856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인증번호 미일치하는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CA49CB-2217-47EB-9D54-9363727F97A0}"/>
              </a:ext>
            </a:extLst>
          </p:cNvPr>
          <p:cNvSpPr txBox="1"/>
          <p:nvPr/>
        </p:nvSpPr>
        <p:spPr>
          <a:xfrm>
            <a:off x="3872207" y="6134487"/>
            <a:ext cx="1740861" cy="391628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인증번호 잘못 입력한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유효하지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않는 인증번호 입력한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7284A7E-3AB2-4072-A1E8-2EC64CADF436}"/>
              </a:ext>
            </a:extLst>
          </p:cNvPr>
          <p:cNvSpPr/>
          <p:nvPr/>
        </p:nvSpPr>
        <p:spPr>
          <a:xfrm>
            <a:off x="1552465" y="5216236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FBA4B7-77B2-4DAC-8143-58AE6A923705}"/>
              </a:ext>
            </a:extLst>
          </p:cNvPr>
          <p:cNvSpPr/>
          <p:nvPr/>
        </p:nvSpPr>
        <p:spPr>
          <a:xfrm>
            <a:off x="1233487" y="2610879"/>
            <a:ext cx="1808069" cy="337110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1E5DB3D-2AA8-4486-B3D0-4174EA021DB4}"/>
              </a:ext>
            </a:extLst>
          </p:cNvPr>
          <p:cNvSpPr/>
          <p:nvPr/>
        </p:nvSpPr>
        <p:spPr>
          <a:xfrm>
            <a:off x="1143487" y="2520109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F805DDD-4BA8-4829-92E4-A7F781D43281}"/>
              </a:ext>
            </a:extLst>
          </p:cNvPr>
          <p:cNvSpPr/>
          <p:nvPr/>
        </p:nvSpPr>
        <p:spPr>
          <a:xfrm>
            <a:off x="1175210" y="2937077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8E946E1-D3DE-47B6-81DA-2D4C048ED395}"/>
              </a:ext>
            </a:extLst>
          </p:cNvPr>
          <p:cNvSpPr/>
          <p:nvPr/>
        </p:nvSpPr>
        <p:spPr>
          <a:xfrm>
            <a:off x="2433922" y="3583617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0D92A91-D0A7-4811-961C-A602E917837F}"/>
              </a:ext>
            </a:extLst>
          </p:cNvPr>
          <p:cNvSpPr/>
          <p:nvPr/>
        </p:nvSpPr>
        <p:spPr>
          <a:xfrm>
            <a:off x="1175210" y="4784920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AA44E90-EDCC-4B8F-B1BA-C4B2BF7B8A57}"/>
              </a:ext>
            </a:extLst>
          </p:cNvPr>
          <p:cNvSpPr/>
          <p:nvPr/>
        </p:nvSpPr>
        <p:spPr>
          <a:xfrm>
            <a:off x="7920056" y="788227"/>
            <a:ext cx="1152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U_login_003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210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94F1E64-E37B-4AA2-A77E-1A271DA23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2" y="1080000"/>
            <a:ext cx="2106000" cy="422955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3.0.2.2. </a:t>
            </a:r>
            <a:r>
              <a:rPr lang="ko-KR" altLang="en-US" dirty="0"/>
              <a:t>로그인</a:t>
            </a:r>
            <a:r>
              <a:rPr lang="en-US" altLang="ko-KR" dirty="0"/>
              <a:t>_</a:t>
            </a:r>
            <a:r>
              <a:rPr lang="ko-KR" altLang="en-US" dirty="0"/>
              <a:t>비밀번호 찾기</a:t>
            </a:r>
            <a:r>
              <a:rPr lang="en-US" altLang="ko-KR" dirty="0"/>
              <a:t>_</a:t>
            </a:r>
            <a:r>
              <a:rPr lang="ko-KR" altLang="en-US" dirty="0"/>
              <a:t>본인인증으로 찾기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7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r>
              <a:rPr lang="ko-KR" altLang="en-US" sz="800"/>
              <a:t>로그인 화면에서 </a:t>
            </a:r>
            <a:r>
              <a:rPr lang="ko-KR" altLang="en-US" sz="800" dirty="0"/>
              <a:t>하단 </a:t>
            </a:r>
            <a:r>
              <a:rPr lang="en-US" altLang="ko-KR" sz="800" dirty="0"/>
              <a:t>[</a:t>
            </a:r>
            <a:r>
              <a:rPr lang="ko-KR" altLang="en-US" sz="800" dirty="0" err="1"/>
              <a:t>비밀번호찾기</a:t>
            </a:r>
            <a:r>
              <a:rPr lang="en-US" altLang="ko-KR" sz="800" dirty="0"/>
              <a:t>] </a:t>
            </a:r>
            <a:r>
              <a:rPr lang="ko-KR" altLang="en-US" sz="800" dirty="0"/>
              <a:t>버튼 선택 시 </a:t>
            </a:r>
            <a:r>
              <a:rPr lang="ko-KR" altLang="en-US" sz="800"/>
              <a:t>제공되는 화면</a:t>
            </a:r>
            <a:endParaRPr lang="ko-KR" altLang="en-US" sz="800" dirty="0"/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596435"/>
              </p:ext>
            </p:extLst>
          </p:nvPr>
        </p:nvGraphicFramePr>
        <p:xfrm>
          <a:off x="7920056" y="1642385"/>
          <a:ext cx="3960000" cy="121719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아이핀 인증하기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아이핀 서비스 화면 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아이핀 본인인증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API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연동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인증성공 시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 재발급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화면으로 이동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휴대폰 본인인증하기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본인인증 서비스 화면 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휴대폰 본인인증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API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연동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인증성공 시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 재발급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화면으로 이동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461786"/>
                  </a:ext>
                </a:extLst>
              </a:tr>
            </a:tbl>
          </a:graphicData>
        </a:graphic>
      </p:graphicFrame>
      <p:sp>
        <p:nvSpPr>
          <p:cNvPr id="64" name="Rectangle 127">
            <a:extLst>
              <a:ext uri="{FF2B5EF4-FFF2-40B4-BE49-F238E27FC236}">
                <a16:creationId xmlns:a16="http://schemas.microsoft.com/office/drawing/2014/main" id="{22B7E857-457D-4752-839D-893784BC8FB9}"/>
              </a:ext>
            </a:extLst>
          </p:cNvPr>
          <p:cNvSpPr>
            <a:spLocks noChangeAspect="1"/>
          </p:cNvSpPr>
          <p:nvPr/>
        </p:nvSpPr>
        <p:spPr>
          <a:xfrm>
            <a:off x="1080002" y="1080000"/>
            <a:ext cx="2106000" cy="4226236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rgbClr val="FF6699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A96EF02-C9AB-4B4E-A91D-6C85E4EA5957}"/>
              </a:ext>
            </a:extLst>
          </p:cNvPr>
          <p:cNvCxnSpPr>
            <a:cxnSpLocks/>
          </p:cNvCxnSpPr>
          <p:nvPr/>
        </p:nvCxnSpPr>
        <p:spPr>
          <a:xfrm>
            <a:off x="897071" y="1505697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D8694F9-C37A-4E17-B085-CA737BEDBA42}"/>
              </a:ext>
            </a:extLst>
          </p:cNvPr>
          <p:cNvCxnSpPr>
            <a:cxnSpLocks/>
          </p:cNvCxnSpPr>
          <p:nvPr/>
        </p:nvCxnSpPr>
        <p:spPr>
          <a:xfrm>
            <a:off x="897071" y="1870822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EE57023-DA0D-48C3-811C-0F8DC3FBC112}"/>
              </a:ext>
            </a:extLst>
          </p:cNvPr>
          <p:cNvCxnSpPr>
            <a:cxnSpLocks/>
          </p:cNvCxnSpPr>
          <p:nvPr/>
        </p:nvCxnSpPr>
        <p:spPr>
          <a:xfrm>
            <a:off x="958983" y="1505697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009F9D8-1AAC-4046-B36F-1DBFB8F904D8}"/>
              </a:ext>
            </a:extLst>
          </p:cNvPr>
          <p:cNvSpPr txBox="1"/>
          <p:nvPr/>
        </p:nvSpPr>
        <p:spPr>
          <a:xfrm>
            <a:off x="694582" y="1619009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8E946E1-D3DE-47B6-81DA-2D4C048ED395}"/>
              </a:ext>
            </a:extLst>
          </p:cNvPr>
          <p:cNvSpPr/>
          <p:nvPr/>
        </p:nvSpPr>
        <p:spPr>
          <a:xfrm>
            <a:off x="1325180" y="3342173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8A695E6-5325-4F74-86EE-AB1C00F5CC51}"/>
              </a:ext>
            </a:extLst>
          </p:cNvPr>
          <p:cNvSpPr/>
          <p:nvPr/>
        </p:nvSpPr>
        <p:spPr>
          <a:xfrm>
            <a:off x="1325180" y="3783326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직사각형 603">
            <a:extLst>
              <a:ext uri="{FF2B5EF4-FFF2-40B4-BE49-F238E27FC236}">
                <a16:creationId xmlns:a16="http://schemas.microsoft.com/office/drawing/2014/main" id="{FE542249-6957-4224-892E-43E3133BCBFC}"/>
              </a:ext>
            </a:extLst>
          </p:cNvPr>
          <p:cNvSpPr/>
          <p:nvPr/>
        </p:nvSpPr>
        <p:spPr>
          <a:xfrm>
            <a:off x="3872207" y="1275812"/>
            <a:ext cx="1638000" cy="5950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아이디를 입력해주세요</a:t>
            </a:r>
            <a:r>
              <a:rPr lang="en-US" altLang="ko-KR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60" name="직사각형 609">
            <a:extLst>
              <a:ext uri="{FF2B5EF4-FFF2-40B4-BE49-F238E27FC236}">
                <a16:creationId xmlns:a16="http://schemas.microsoft.com/office/drawing/2014/main" id="{DE2EF918-FE9E-4E62-B7CB-359C7B2A0195}"/>
              </a:ext>
            </a:extLst>
          </p:cNvPr>
          <p:cNvSpPr/>
          <p:nvPr/>
        </p:nvSpPr>
        <p:spPr>
          <a:xfrm>
            <a:off x="3872207" y="1870822"/>
            <a:ext cx="1638000" cy="25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altLang="ko-KR" sz="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C535380-6968-4A5E-A6BA-C8BC7ADFBF85}"/>
              </a:ext>
            </a:extLst>
          </p:cNvPr>
          <p:cNvSpPr txBox="1"/>
          <p:nvPr/>
        </p:nvSpPr>
        <p:spPr>
          <a:xfrm>
            <a:off x="3872207" y="1079999"/>
            <a:ext cx="1011495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 </a:t>
            </a:r>
            <a:r>
              <a:rPr lang="ko-KR" altLang="en-US" sz="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미입력한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DF24341-FD96-43CC-BBF3-54B4A85D6E3A}"/>
              </a:ext>
            </a:extLst>
          </p:cNvPr>
          <p:cNvSpPr txBox="1"/>
          <p:nvPr/>
        </p:nvSpPr>
        <p:spPr>
          <a:xfrm>
            <a:off x="3872207" y="2195525"/>
            <a:ext cx="1591782" cy="676321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미입력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상태에서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본인인증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진행할 경우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경우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Alert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제공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입력필드 활성화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9" name="직사각형 603">
            <a:extLst>
              <a:ext uri="{FF2B5EF4-FFF2-40B4-BE49-F238E27FC236}">
                <a16:creationId xmlns:a16="http://schemas.microsoft.com/office/drawing/2014/main" id="{9CA8C09D-0658-4F35-9531-10E8600913A0}"/>
              </a:ext>
            </a:extLst>
          </p:cNvPr>
          <p:cNvSpPr/>
          <p:nvPr/>
        </p:nvSpPr>
        <p:spPr>
          <a:xfrm>
            <a:off x="3872207" y="3198542"/>
            <a:ext cx="1638000" cy="5950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본인인증에 실패하였습니다</a:t>
            </a:r>
            <a:r>
              <a:rPr lang="en-US" altLang="ko-KR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0" name="직사각형 609">
            <a:extLst>
              <a:ext uri="{FF2B5EF4-FFF2-40B4-BE49-F238E27FC236}">
                <a16:creationId xmlns:a16="http://schemas.microsoft.com/office/drawing/2014/main" id="{F15E6F5E-F37B-49C1-B7CF-F5016C010E36}"/>
              </a:ext>
            </a:extLst>
          </p:cNvPr>
          <p:cNvSpPr/>
          <p:nvPr/>
        </p:nvSpPr>
        <p:spPr>
          <a:xfrm>
            <a:off x="3872207" y="3793552"/>
            <a:ext cx="1638000" cy="25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altLang="ko-KR" sz="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A8EDB9-B7A8-4C88-B231-A011E7C7A238}"/>
              </a:ext>
            </a:extLst>
          </p:cNvPr>
          <p:cNvSpPr txBox="1"/>
          <p:nvPr/>
        </p:nvSpPr>
        <p:spPr>
          <a:xfrm>
            <a:off x="3872207" y="3002729"/>
            <a:ext cx="1011495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본인인증 실패한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8FA06F-D51C-46E7-9C6A-7870A7028B04}"/>
              </a:ext>
            </a:extLst>
          </p:cNvPr>
          <p:cNvSpPr txBox="1"/>
          <p:nvPr/>
        </p:nvSpPr>
        <p:spPr>
          <a:xfrm>
            <a:off x="3872207" y="4118255"/>
            <a:ext cx="1362552" cy="268517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3" name="직사각형 603">
            <a:extLst>
              <a:ext uri="{FF2B5EF4-FFF2-40B4-BE49-F238E27FC236}">
                <a16:creationId xmlns:a16="http://schemas.microsoft.com/office/drawing/2014/main" id="{600AF79B-BD23-4426-AD6B-F6B4024D885C}"/>
              </a:ext>
            </a:extLst>
          </p:cNvPr>
          <p:cNvSpPr/>
          <p:nvPr/>
        </p:nvSpPr>
        <p:spPr>
          <a:xfrm>
            <a:off x="3872207" y="4990389"/>
            <a:ext cx="1638000" cy="5950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회원정보를 찾을 수 없습니다</a:t>
            </a:r>
            <a:r>
              <a:rPr lang="en-US" altLang="ko-KR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4" name="직사각형 609">
            <a:extLst>
              <a:ext uri="{FF2B5EF4-FFF2-40B4-BE49-F238E27FC236}">
                <a16:creationId xmlns:a16="http://schemas.microsoft.com/office/drawing/2014/main" id="{FEDA1F00-ABA7-48A3-94BD-283D220D097D}"/>
              </a:ext>
            </a:extLst>
          </p:cNvPr>
          <p:cNvSpPr/>
          <p:nvPr/>
        </p:nvSpPr>
        <p:spPr>
          <a:xfrm>
            <a:off x="3872207" y="5585399"/>
            <a:ext cx="1638000" cy="25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altLang="ko-KR" sz="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4F3EFB-8F04-4071-8C56-D673623DF37D}"/>
              </a:ext>
            </a:extLst>
          </p:cNvPr>
          <p:cNvSpPr txBox="1"/>
          <p:nvPr/>
        </p:nvSpPr>
        <p:spPr>
          <a:xfrm>
            <a:off x="3872207" y="4794576"/>
            <a:ext cx="1107676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동일계정정보 없는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88CA75-670C-4CC3-8279-14AF7981A488}"/>
              </a:ext>
            </a:extLst>
          </p:cNvPr>
          <p:cNvSpPr txBox="1"/>
          <p:nvPr/>
        </p:nvSpPr>
        <p:spPr>
          <a:xfrm>
            <a:off x="3872207" y="5910102"/>
            <a:ext cx="1830629" cy="553210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본인인증 후 수집한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DI,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입력한 아이디와 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동일한 회원이 없는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47D37A6-FD33-4929-9018-CDACF061464B}"/>
              </a:ext>
            </a:extLst>
          </p:cNvPr>
          <p:cNvSpPr/>
          <p:nvPr/>
        </p:nvSpPr>
        <p:spPr>
          <a:xfrm>
            <a:off x="7920056" y="788227"/>
            <a:ext cx="1152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U_login_004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524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FD8230A-86B7-423C-A6C3-1CA7F1DCC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2" y="1079999"/>
            <a:ext cx="2106000" cy="374400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3.0.2.3. </a:t>
            </a:r>
            <a:r>
              <a:rPr lang="ko-KR" altLang="en-US" dirty="0"/>
              <a:t>로그인</a:t>
            </a:r>
            <a:r>
              <a:rPr lang="en-US" altLang="ko-KR" dirty="0"/>
              <a:t>_</a:t>
            </a:r>
            <a:r>
              <a:rPr lang="ko-KR" altLang="en-US" dirty="0"/>
              <a:t>비밀번호 찾기</a:t>
            </a:r>
            <a:r>
              <a:rPr lang="en-US" altLang="ko-KR" dirty="0"/>
              <a:t>: </a:t>
            </a:r>
            <a:r>
              <a:rPr lang="ko-KR" altLang="en-US" dirty="0"/>
              <a:t>성공</a:t>
            </a:r>
            <a:r>
              <a:rPr lang="en-US" altLang="ko-KR" dirty="0"/>
              <a:t>_</a:t>
            </a:r>
            <a:r>
              <a:rPr lang="ko-KR" altLang="en-US" dirty="0"/>
              <a:t>비밀번호 재발급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500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r>
              <a:rPr lang="ko-KR" altLang="en-US" sz="800" dirty="0"/>
              <a:t>비밀번호 찾기 성공한 경우 </a:t>
            </a:r>
            <a:r>
              <a:rPr lang="ko-KR" altLang="en-US" sz="800"/>
              <a:t>제공되는 화면</a:t>
            </a:r>
            <a:endParaRPr lang="en-US" altLang="ko-KR" sz="800" dirty="0"/>
          </a:p>
          <a:p>
            <a:r>
              <a:rPr lang="en-US" altLang="ko-KR" sz="800" dirty="0"/>
              <a:t>(</a:t>
            </a:r>
            <a:r>
              <a:rPr lang="ko-KR" altLang="en-US" sz="800" dirty="0"/>
              <a:t>본인인증 성공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71851"/>
              </p:ext>
            </p:extLst>
          </p:nvPr>
        </p:nvGraphicFramePr>
        <p:xfrm>
          <a:off x="7920056" y="1642385"/>
          <a:ext cx="3960000" cy="401625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비밀번호 재발급영역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본인인증 성공 시 회원정보가 확인된 경우에 한하여 비밀번호 재발급 화면 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새비밀번호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새비밀번호 확인 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동일값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입력 시 정상변경 가능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새비밀번호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사용할 비밀번호 입력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영문 대소문자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특수문자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가지 이상 조합으로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10~16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이내로 작성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•&lt;Caps Lock&gt;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켜져있을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경우 입력필드 하단에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Alert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‘Caps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Lock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 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켜져있습니다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5384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입력한 텍스트의 조건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부적격할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경우 입력필드 하단에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미입력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비밀번호를 입력해주세요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형식 부적격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영문 대소문자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특수문자 포함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 / 10~16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이내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X’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28155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새비밀번호 확인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입력한 비밀번호와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동일값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입력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일치할 경우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입력피드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하단에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비밀번호가 일치합니다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•&lt;Caps Lock&gt;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켜져있을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경우 입력필드 하단에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Alert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‘Caps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Lock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 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켜져있습니다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2307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입력한 텍스트의 조건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부적격할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경우 입력필드 하단에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불일치 또는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미입력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비밀번호가 일치하지 않습니다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60108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취소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로그인 화면으로 이동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9720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확인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새비밀번호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새비밀번호 확인 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동일값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입력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 조합조건 적합 시 비밀번호 정상 변경 후 확인 팝업제공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확인팝업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확인 시 로그인 화면으로 이동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096089"/>
                  </a:ext>
                </a:extLst>
              </a:tr>
            </a:tbl>
          </a:graphicData>
        </a:graphic>
      </p:graphicFrame>
      <p:sp>
        <p:nvSpPr>
          <p:cNvPr id="64" name="Rectangle 127">
            <a:extLst>
              <a:ext uri="{FF2B5EF4-FFF2-40B4-BE49-F238E27FC236}">
                <a16:creationId xmlns:a16="http://schemas.microsoft.com/office/drawing/2014/main" id="{22B7E857-457D-4752-839D-893784BC8FB9}"/>
              </a:ext>
            </a:extLst>
          </p:cNvPr>
          <p:cNvSpPr>
            <a:spLocks noChangeAspect="1"/>
          </p:cNvSpPr>
          <p:nvPr/>
        </p:nvSpPr>
        <p:spPr>
          <a:xfrm>
            <a:off x="1080002" y="1079999"/>
            <a:ext cx="2106000" cy="374399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rgbClr val="FF6699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A96EF02-C9AB-4B4E-A91D-6C85E4EA5957}"/>
              </a:ext>
            </a:extLst>
          </p:cNvPr>
          <p:cNvCxnSpPr>
            <a:cxnSpLocks/>
          </p:cNvCxnSpPr>
          <p:nvPr/>
        </p:nvCxnSpPr>
        <p:spPr>
          <a:xfrm>
            <a:off x="897071" y="1505697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D8694F9-C37A-4E17-B085-CA737BEDBA42}"/>
              </a:ext>
            </a:extLst>
          </p:cNvPr>
          <p:cNvCxnSpPr>
            <a:cxnSpLocks/>
          </p:cNvCxnSpPr>
          <p:nvPr/>
        </p:nvCxnSpPr>
        <p:spPr>
          <a:xfrm>
            <a:off x="897071" y="1870822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EE57023-DA0D-48C3-811C-0F8DC3FBC112}"/>
              </a:ext>
            </a:extLst>
          </p:cNvPr>
          <p:cNvCxnSpPr>
            <a:cxnSpLocks/>
          </p:cNvCxnSpPr>
          <p:nvPr/>
        </p:nvCxnSpPr>
        <p:spPr>
          <a:xfrm>
            <a:off x="958983" y="1505697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009F9D8-1AAC-4046-B36F-1DBFB8F904D8}"/>
              </a:ext>
            </a:extLst>
          </p:cNvPr>
          <p:cNvSpPr txBox="1"/>
          <p:nvPr/>
        </p:nvSpPr>
        <p:spPr>
          <a:xfrm>
            <a:off x="694582" y="1619009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6FC90C6-9339-4715-965C-EF4EC65AE94A}"/>
              </a:ext>
            </a:extLst>
          </p:cNvPr>
          <p:cNvSpPr/>
          <p:nvPr/>
        </p:nvSpPr>
        <p:spPr>
          <a:xfrm>
            <a:off x="1189231" y="4246094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20B0C89-A164-4C70-97D1-67A16215AF44}"/>
              </a:ext>
            </a:extLst>
          </p:cNvPr>
          <p:cNvSpPr/>
          <p:nvPr/>
        </p:nvSpPr>
        <p:spPr>
          <a:xfrm>
            <a:off x="2312172" y="4246094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C4F6636-7AFE-4FF1-BBBE-807B412ADF52}"/>
              </a:ext>
            </a:extLst>
          </p:cNvPr>
          <p:cNvSpPr/>
          <p:nvPr/>
        </p:nvSpPr>
        <p:spPr>
          <a:xfrm>
            <a:off x="1040258" y="2929232"/>
            <a:ext cx="2180241" cy="968398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1E5DB3D-2AA8-4486-B3D0-4174EA021DB4}"/>
              </a:ext>
            </a:extLst>
          </p:cNvPr>
          <p:cNvSpPr/>
          <p:nvPr/>
        </p:nvSpPr>
        <p:spPr>
          <a:xfrm>
            <a:off x="930896" y="2839230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309AD83-C6F4-465A-9707-F402D310892B}"/>
              </a:ext>
            </a:extLst>
          </p:cNvPr>
          <p:cNvGrpSpPr/>
          <p:nvPr/>
        </p:nvGrpSpPr>
        <p:grpSpPr>
          <a:xfrm>
            <a:off x="3872207" y="1275812"/>
            <a:ext cx="1638000" cy="754804"/>
            <a:chOff x="3872208" y="3016529"/>
            <a:chExt cx="1638000" cy="754804"/>
          </a:xfrm>
        </p:grpSpPr>
        <p:sp>
          <p:nvSpPr>
            <p:cNvPr id="19" name="직사각형 603">
              <a:extLst>
                <a:ext uri="{FF2B5EF4-FFF2-40B4-BE49-F238E27FC236}">
                  <a16:creationId xmlns:a16="http://schemas.microsoft.com/office/drawing/2014/main" id="{520F5DF1-2D6F-4CC7-96D2-0538A1385ED4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비밀번호가 변경되었습니다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20" name="직사각형 609">
              <a:extLst>
                <a:ext uri="{FF2B5EF4-FFF2-40B4-BE49-F238E27FC236}">
                  <a16:creationId xmlns:a16="http://schemas.microsoft.com/office/drawing/2014/main" id="{DF0E8CB7-D01E-4F00-8A6B-13F8BC0A7FA1}"/>
                </a:ext>
              </a:extLst>
            </p:cNvPr>
            <p:cNvSpPr/>
            <p:nvPr/>
          </p:nvSpPr>
          <p:spPr>
            <a:xfrm>
              <a:off x="3872208" y="3519333"/>
              <a:ext cx="1638000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99D237-2F4E-4635-8DFC-90987E4DDA3C}"/>
              </a:ext>
            </a:extLst>
          </p:cNvPr>
          <p:cNvSpPr txBox="1"/>
          <p:nvPr/>
        </p:nvSpPr>
        <p:spPr>
          <a:xfrm>
            <a:off x="3872207" y="1079999"/>
            <a:ext cx="1232710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비밀번호 재발급 성공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0BA22C-24C0-4832-82E1-C4DFF3FF3F22}"/>
              </a:ext>
            </a:extLst>
          </p:cNvPr>
          <p:cNvSpPr/>
          <p:nvPr/>
        </p:nvSpPr>
        <p:spPr>
          <a:xfrm>
            <a:off x="7920056" y="788227"/>
            <a:ext cx="1152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U_login_005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1401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* SNS</a:t>
            </a:r>
            <a:r>
              <a:rPr lang="ko-KR" altLang="en-US" dirty="0">
                <a:ea typeface="맑은 고딕"/>
              </a:rPr>
              <a:t>간편로그인 프로세스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65735-BADF-4621-82B0-FE12CC1F991D}"/>
              </a:ext>
            </a:extLst>
          </p:cNvPr>
          <p:cNvSpPr txBox="1"/>
          <p:nvPr/>
        </p:nvSpPr>
        <p:spPr>
          <a:xfrm>
            <a:off x="378033" y="750834"/>
            <a:ext cx="174406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▸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SNS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간편로그인 프로세스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1EFC8D-4683-4161-A351-5FD36C6EF9D6}"/>
              </a:ext>
            </a:extLst>
          </p:cNvPr>
          <p:cNvSpPr txBox="1"/>
          <p:nvPr/>
        </p:nvSpPr>
        <p:spPr>
          <a:xfrm>
            <a:off x="378033" y="1010667"/>
            <a:ext cx="3521798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간편로그인은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서비스만 제공한다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최초 연동 시 반드시 본인인증 절차를 수행한다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본인인증 후 동일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DI key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값이 있는 경우 연동 불가능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Alert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제공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EB0347-725F-45E5-A730-51B2451217FA}"/>
              </a:ext>
            </a:extLst>
          </p:cNvPr>
          <p:cNvSpPr/>
          <p:nvPr/>
        </p:nvSpPr>
        <p:spPr>
          <a:xfrm>
            <a:off x="649770" y="2155567"/>
            <a:ext cx="1296000" cy="57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65064D3-2CE6-441D-900A-EC50AA845388}"/>
              </a:ext>
            </a:extLst>
          </p:cNvPr>
          <p:cNvGrpSpPr/>
          <p:nvPr/>
        </p:nvGrpSpPr>
        <p:grpSpPr>
          <a:xfrm>
            <a:off x="8958222" y="480152"/>
            <a:ext cx="2855743" cy="376221"/>
            <a:chOff x="7617846" y="480152"/>
            <a:chExt cx="4196121" cy="552805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0CF30742-2E44-480C-96CE-1315D08D09FB}"/>
                </a:ext>
              </a:extLst>
            </p:cNvPr>
            <p:cNvSpPr/>
            <p:nvPr/>
          </p:nvSpPr>
          <p:spPr>
            <a:xfrm>
              <a:off x="8684997" y="529405"/>
              <a:ext cx="817738" cy="454299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프로세스</a:t>
              </a:r>
            </a:p>
          </p:txBody>
        </p:sp>
        <p:sp>
          <p:nvSpPr>
            <p:cNvPr id="37" name="다이아몬드 36">
              <a:extLst>
                <a:ext uri="{FF2B5EF4-FFF2-40B4-BE49-F238E27FC236}">
                  <a16:creationId xmlns:a16="http://schemas.microsoft.com/office/drawing/2014/main" id="{8DF3E578-2E8A-4F68-A493-FE42923D97F2}"/>
                </a:ext>
              </a:extLst>
            </p:cNvPr>
            <p:cNvSpPr/>
            <p:nvPr/>
          </p:nvSpPr>
          <p:spPr>
            <a:xfrm>
              <a:off x="10801464" y="480152"/>
              <a:ext cx="1012503" cy="552805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조건문</a:t>
              </a:r>
            </a:p>
          </p:txBody>
        </p:sp>
        <p:sp>
          <p:nvSpPr>
            <p:cNvPr id="38" name="순서도: 문서 37">
              <a:extLst>
                <a:ext uri="{FF2B5EF4-FFF2-40B4-BE49-F238E27FC236}">
                  <a16:creationId xmlns:a16="http://schemas.microsoft.com/office/drawing/2014/main" id="{B8850D14-DB5D-4EA0-B9A5-77231E0DE154}"/>
                </a:ext>
              </a:extLst>
            </p:cNvPr>
            <p:cNvSpPr/>
            <p:nvPr/>
          </p:nvSpPr>
          <p:spPr>
            <a:xfrm>
              <a:off x="9765945" y="529405"/>
              <a:ext cx="772308" cy="454299"/>
            </a:xfrm>
            <a:prstGeom prst="flowChartDocumen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팝업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9B2F7D5-DDC6-4D2F-B99B-39D1A7A0FA57}"/>
                </a:ext>
              </a:extLst>
            </p:cNvPr>
            <p:cNvSpPr/>
            <p:nvPr/>
          </p:nvSpPr>
          <p:spPr>
            <a:xfrm>
              <a:off x="7617846" y="529405"/>
              <a:ext cx="817738" cy="45429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화면</a:t>
              </a:r>
              <a:endParaRPr lang="ko-KR" altLang="en-US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00B0F0A-B3AA-41F7-853C-A3B6D7017DD4}"/>
              </a:ext>
            </a:extLst>
          </p:cNvPr>
          <p:cNvCxnSpPr>
            <a:cxnSpLocks/>
          </p:cNvCxnSpPr>
          <p:nvPr/>
        </p:nvCxnSpPr>
        <p:spPr>
          <a:xfrm>
            <a:off x="1945770" y="2443567"/>
            <a:ext cx="1064933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C7AD874-80DB-4502-BD5A-5DB6CCD11C0E}"/>
              </a:ext>
            </a:extLst>
          </p:cNvPr>
          <p:cNvSpPr txBox="1"/>
          <p:nvPr/>
        </p:nvSpPr>
        <p:spPr>
          <a:xfrm>
            <a:off x="1945770" y="2012680"/>
            <a:ext cx="8771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SNS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로그인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D637DA7-15DF-48FB-8C29-D00F04C944ED}"/>
              </a:ext>
            </a:extLst>
          </p:cNvPr>
          <p:cNvSpPr/>
          <p:nvPr/>
        </p:nvSpPr>
        <p:spPr>
          <a:xfrm>
            <a:off x="3308571" y="1791833"/>
            <a:ext cx="784189" cy="36933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SNS </a:t>
            </a:r>
            <a:r>
              <a:rPr lang="ko-KR" altLang="en-US" sz="900" dirty="0">
                <a:solidFill>
                  <a:srgbClr val="FF0000"/>
                </a:solidFill>
                <a:latin typeface="+mn-ea"/>
              </a:rPr>
              <a:t>로그인</a:t>
            </a:r>
            <a:endParaRPr lang="en-US" altLang="ko-KR" sz="900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API </a:t>
            </a:r>
            <a:r>
              <a:rPr lang="ko-KR" altLang="en-US" sz="900" dirty="0">
                <a:solidFill>
                  <a:srgbClr val="FF0000"/>
                </a:solidFill>
                <a:latin typeface="+mn-ea"/>
              </a:rPr>
              <a:t>호출</a:t>
            </a:r>
            <a:endParaRPr lang="en-US" altLang="ko-KR" sz="9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A25170-63F2-42BC-B62E-0CDB443E0E63}"/>
              </a:ext>
            </a:extLst>
          </p:cNvPr>
          <p:cNvSpPr txBox="1"/>
          <p:nvPr/>
        </p:nvSpPr>
        <p:spPr>
          <a:xfrm>
            <a:off x="6688812" y="2192793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로그인완료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1F366E8-D88A-4382-8354-FA80F0593161}"/>
              </a:ext>
            </a:extLst>
          </p:cNvPr>
          <p:cNvSpPr/>
          <p:nvPr/>
        </p:nvSpPr>
        <p:spPr>
          <a:xfrm>
            <a:off x="5457060" y="5666346"/>
            <a:ext cx="1296000" cy="576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+mn-ea"/>
              </a:rPr>
              <a:t>메인화면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A6EA655-F826-4311-AB85-D47A198227EC}"/>
              </a:ext>
            </a:extLst>
          </p:cNvPr>
          <p:cNvSpPr/>
          <p:nvPr/>
        </p:nvSpPr>
        <p:spPr>
          <a:xfrm>
            <a:off x="3010703" y="2157415"/>
            <a:ext cx="1440001" cy="576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로그인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토큰보유여부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51FF241-F657-4FEE-8661-38422BE6C833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4450704" y="2442229"/>
            <a:ext cx="1000577" cy="318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20E4EF5-63D1-465F-B66E-6DB650A5ABBE}"/>
              </a:ext>
            </a:extLst>
          </p:cNvPr>
          <p:cNvSpPr txBox="1"/>
          <p:nvPr/>
        </p:nvSpPr>
        <p:spPr>
          <a:xfrm>
            <a:off x="4444264" y="2198270"/>
            <a:ext cx="3433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657AD24D-5E51-4656-A1AD-731A9A8F1CE5}"/>
              </a:ext>
            </a:extLst>
          </p:cNvPr>
          <p:cNvCxnSpPr>
            <a:cxnSpLocks/>
            <a:stCxn id="50" idx="2"/>
            <a:endCxn id="49" idx="1"/>
          </p:cNvCxnSpPr>
          <p:nvPr/>
        </p:nvCxnSpPr>
        <p:spPr>
          <a:xfrm rot="16200000" flipH="1">
            <a:off x="2983417" y="3480702"/>
            <a:ext cx="3220931" cy="1726356"/>
          </a:xfrm>
          <a:prstGeom prst="bentConnector2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A01930B-6B7D-45E2-8075-242E5AE5EF47}"/>
              </a:ext>
            </a:extLst>
          </p:cNvPr>
          <p:cNvSpPr txBox="1"/>
          <p:nvPr/>
        </p:nvSpPr>
        <p:spPr>
          <a:xfrm>
            <a:off x="3730123" y="2730229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Yes</a:t>
            </a:r>
            <a:endParaRPr lang="ko-KR" altLang="en-US" sz="1000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D5CF941-E3F8-4264-AB7E-541CBEBEC199}"/>
              </a:ext>
            </a:extLst>
          </p:cNvPr>
          <p:cNvSpPr/>
          <p:nvPr/>
        </p:nvSpPr>
        <p:spPr>
          <a:xfrm>
            <a:off x="5457060" y="2154024"/>
            <a:ext cx="1224000" cy="57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SNS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서비스 로그인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45E44E0-2576-4555-934A-051992E2C3C5}"/>
              </a:ext>
            </a:extLst>
          </p:cNvPr>
          <p:cNvSpPr/>
          <p:nvPr/>
        </p:nvSpPr>
        <p:spPr>
          <a:xfrm>
            <a:off x="9998915" y="2157415"/>
            <a:ext cx="1296000" cy="57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간편 회원가입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887F67A-58BF-430A-9575-325A518571E1}"/>
              </a:ext>
            </a:extLst>
          </p:cNvPr>
          <p:cNvSpPr/>
          <p:nvPr/>
        </p:nvSpPr>
        <p:spPr>
          <a:xfrm>
            <a:off x="9926915" y="3893713"/>
            <a:ext cx="1440000" cy="5040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본인인증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7E9E8FF-0D83-43FE-898D-C544D51404A2}"/>
              </a:ext>
            </a:extLst>
          </p:cNvPr>
          <p:cNvCxnSpPr>
            <a:cxnSpLocks/>
          </p:cNvCxnSpPr>
          <p:nvPr/>
        </p:nvCxnSpPr>
        <p:spPr>
          <a:xfrm>
            <a:off x="10646915" y="2733415"/>
            <a:ext cx="0" cy="117724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12B083EC-93B3-4576-9998-8707AFAFB16E}"/>
              </a:ext>
            </a:extLst>
          </p:cNvPr>
          <p:cNvSpPr/>
          <p:nvPr/>
        </p:nvSpPr>
        <p:spPr>
          <a:xfrm>
            <a:off x="9926915" y="2816236"/>
            <a:ext cx="1440000" cy="5040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약관동의</a:t>
            </a:r>
            <a:endParaRPr lang="en-US" altLang="ko-KR" sz="10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(SNS 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계정정보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수집동의 포함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8F4032F-9FCF-4413-BCFC-A0482A7B6D2C}"/>
              </a:ext>
            </a:extLst>
          </p:cNvPr>
          <p:cNvSpPr txBox="1"/>
          <p:nvPr/>
        </p:nvSpPr>
        <p:spPr>
          <a:xfrm>
            <a:off x="10669746" y="339258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</a:p>
        </p:txBody>
      </p: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DEBAF74F-6D24-403C-88A8-7E2E98D084E1}"/>
              </a:ext>
            </a:extLst>
          </p:cNvPr>
          <p:cNvCxnSpPr>
            <a:cxnSpLocks/>
            <a:stCxn id="83" idx="2"/>
            <a:endCxn id="49" idx="3"/>
          </p:cNvCxnSpPr>
          <p:nvPr/>
        </p:nvCxnSpPr>
        <p:spPr>
          <a:xfrm rot="5400000">
            <a:off x="8500113" y="3807543"/>
            <a:ext cx="399751" cy="3893855"/>
          </a:xfrm>
          <a:prstGeom prst="bentConnector2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961B5D3-C689-450E-812D-383755191E94}"/>
              </a:ext>
            </a:extLst>
          </p:cNvPr>
          <p:cNvSpPr/>
          <p:nvPr/>
        </p:nvSpPr>
        <p:spPr>
          <a:xfrm>
            <a:off x="9603331" y="5974996"/>
            <a:ext cx="1696297" cy="36933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  <a:latin typeface="+mn-ea"/>
              </a:rPr>
              <a:t>연동완료</a:t>
            </a:r>
            <a:endParaRPr lang="en-US" altLang="ko-KR" sz="900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srgbClr val="FF0000"/>
                </a:solidFill>
                <a:latin typeface="+mn-ea"/>
              </a:rPr>
              <a:t>이름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+mn-ea"/>
              </a:rPr>
              <a:t>이메일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+mn-ea"/>
              </a:rPr>
              <a:t>전화번호 수집</a:t>
            </a:r>
            <a:r>
              <a:rPr lang="en-US" altLang="ko-KR" sz="900" dirty="0">
                <a:solidFill>
                  <a:srgbClr val="FF0000"/>
                </a:solidFill>
                <a:latin typeface="+mn-ea"/>
              </a:rPr>
              <a:t>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7B1E499-9800-4895-BB12-F0BC093B659B}"/>
              </a:ext>
            </a:extLst>
          </p:cNvPr>
          <p:cNvSpPr txBox="1"/>
          <p:nvPr/>
        </p:nvSpPr>
        <p:spPr>
          <a:xfrm>
            <a:off x="9530651" y="5025738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Yes</a:t>
            </a:r>
            <a:endParaRPr lang="ko-KR" altLang="en-US" sz="1000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BF65A0D-6690-4EE9-91E5-4F0997A2A9AE}"/>
              </a:ext>
            </a:extLst>
          </p:cNvPr>
          <p:cNvCxnSpPr>
            <a:cxnSpLocks/>
            <a:stCxn id="83" idx="1"/>
            <a:endCxn id="85" idx="3"/>
          </p:cNvCxnSpPr>
          <p:nvPr/>
        </p:nvCxnSpPr>
        <p:spPr>
          <a:xfrm flipH="1" flipV="1">
            <a:off x="9422652" y="5266593"/>
            <a:ext cx="504262" cy="2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9E01410-2CA6-4737-B405-FFA776A26424}"/>
              </a:ext>
            </a:extLst>
          </p:cNvPr>
          <p:cNvSpPr txBox="1"/>
          <p:nvPr/>
        </p:nvSpPr>
        <p:spPr>
          <a:xfrm>
            <a:off x="10646914" y="4531377"/>
            <a:ext cx="9188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본인인증 완료</a:t>
            </a:r>
          </a:p>
        </p:txBody>
      </p:sp>
      <p:sp>
        <p:nvSpPr>
          <p:cNvPr id="83" name="다이아몬드 82">
            <a:extLst>
              <a:ext uri="{FF2B5EF4-FFF2-40B4-BE49-F238E27FC236}">
                <a16:creationId xmlns:a16="http://schemas.microsoft.com/office/drawing/2014/main" id="{CC83CAB2-DA69-4BE6-8856-DECE4AC4BB28}"/>
              </a:ext>
            </a:extLst>
          </p:cNvPr>
          <p:cNvSpPr/>
          <p:nvPr/>
        </p:nvSpPr>
        <p:spPr>
          <a:xfrm>
            <a:off x="9926914" y="4978595"/>
            <a:ext cx="1440001" cy="576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회원여부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D00EB93-21B4-4618-829F-2D8612DEE17A}"/>
              </a:ext>
            </a:extLst>
          </p:cNvPr>
          <p:cNvCxnSpPr>
            <a:cxnSpLocks/>
            <a:stCxn id="73" idx="2"/>
            <a:endCxn id="83" idx="0"/>
          </p:cNvCxnSpPr>
          <p:nvPr/>
        </p:nvCxnSpPr>
        <p:spPr>
          <a:xfrm>
            <a:off x="10646915" y="4397713"/>
            <a:ext cx="0" cy="580882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2EEB7EE2-2E9A-4574-8AA3-46306BE6F46B}"/>
              </a:ext>
            </a:extLst>
          </p:cNvPr>
          <p:cNvSpPr txBox="1"/>
          <p:nvPr/>
        </p:nvSpPr>
        <p:spPr>
          <a:xfrm>
            <a:off x="10279796" y="5542452"/>
            <a:ext cx="3433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557269-4BB9-45D7-BD84-F9800047E594}"/>
              </a:ext>
            </a:extLst>
          </p:cNvPr>
          <p:cNvCxnSpPr>
            <a:cxnSpLocks/>
            <a:stCxn id="70" idx="3"/>
            <a:endCxn id="93" idx="1"/>
          </p:cNvCxnSpPr>
          <p:nvPr/>
        </p:nvCxnSpPr>
        <p:spPr>
          <a:xfrm>
            <a:off x="6681060" y="2442024"/>
            <a:ext cx="957984" cy="339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다이아몬드 92">
            <a:extLst>
              <a:ext uri="{FF2B5EF4-FFF2-40B4-BE49-F238E27FC236}">
                <a16:creationId xmlns:a16="http://schemas.microsoft.com/office/drawing/2014/main" id="{E11A672D-BD09-40C8-8727-BCB504B04F35}"/>
              </a:ext>
            </a:extLst>
          </p:cNvPr>
          <p:cNvSpPr/>
          <p:nvPr/>
        </p:nvSpPr>
        <p:spPr>
          <a:xfrm>
            <a:off x="7639044" y="2157415"/>
            <a:ext cx="1440001" cy="576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로그인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연동여부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D61B456-C94E-40B5-AD69-224951828806}"/>
              </a:ext>
            </a:extLst>
          </p:cNvPr>
          <p:cNvCxnSpPr>
            <a:cxnSpLocks/>
            <a:stCxn id="93" idx="3"/>
            <a:endCxn id="72" idx="1"/>
          </p:cNvCxnSpPr>
          <p:nvPr/>
        </p:nvCxnSpPr>
        <p:spPr>
          <a:xfrm>
            <a:off x="9079045" y="2445415"/>
            <a:ext cx="91987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E51B0DB-B1AE-4C06-994F-12C5B16F4730}"/>
              </a:ext>
            </a:extLst>
          </p:cNvPr>
          <p:cNvSpPr txBox="1"/>
          <p:nvPr/>
        </p:nvSpPr>
        <p:spPr>
          <a:xfrm>
            <a:off x="9072605" y="2198270"/>
            <a:ext cx="3433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2F95390-2683-49A9-92C2-A2D584E4083F}"/>
              </a:ext>
            </a:extLst>
          </p:cNvPr>
          <p:cNvSpPr txBox="1"/>
          <p:nvPr/>
        </p:nvSpPr>
        <p:spPr>
          <a:xfrm>
            <a:off x="8358464" y="2730229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Yes</a:t>
            </a:r>
            <a:endParaRPr lang="ko-KR" altLang="en-US" sz="1000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A3D7B2AC-69F9-4CCF-9B34-B1F016A68D32}"/>
              </a:ext>
            </a:extLst>
          </p:cNvPr>
          <p:cNvCxnSpPr>
            <a:cxnSpLocks/>
            <a:stCxn id="93" idx="2"/>
            <a:endCxn id="49" idx="3"/>
          </p:cNvCxnSpPr>
          <p:nvPr/>
        </p:nvCxnSpPr>
        <p:spPr>
          <a:xfrm rot="5400000">
            <a:off x="5945588" y="3540888"/>
            <a:ext cx="3220931" cy="1605985"/>
          </a:xfrm>
          <a:prstGeom prst="bentConnector2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D997561-AF9A-4FFE-A0F1-DE452D822A92}"/>
              </a:ext>
            </a:extLst>
          </p:cNvPr>
          <p:cNvSpPr/>
          <p:nvPr/>
        </p:nvSpPr>
        <p:spPr>
          <a:xfrm>
            <a:off x="7765486" y="5823237"/>
            <a:ext cx="992580" cy="23083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dirty="0" err="1">
                <a:solidFill>
                  <a:srgbClr val="FF0000"/>
                </a:solidFill>
                <a:latin typeface="+mn-ea"/>
              </a:rPr>
              <a:t>자동로그인처리</a:t>
            </a:r>
            <a:endParaRPr lang="en-US" altLang="ko-KR" sz="9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5" name="순서도: 문서 84">
            <a:extLst>
              <a:ext uri="{FF2B5EF4-FFF2-40B4-BE49-F238E27FC236}">
                <a16:creationId xmlns:a16="http://schemas.microsoft.com/office/drawing/2014/main" id="{B155DBD3-8423-4F6E-AFAF-480D4CC22B26}"/>
              </a:ext>
            </a:extLst>
          </p:cNvPr>
          <p:cNvSpPr/>
          <p:nvPr/>
        </p:nvSpPr>
        <p:spPr>
          <a:xfrm>
            <a:off x="8198652" y="4978593"/>
            <a:ext cx="1224000" cy="576000"/>
          </a:xfrm>
          <a:prstGeom prst="flowChartDocumen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이미 가입된 회원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Alert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4B695D1-9C0C-406E-A655-4E444C170558}"/>
              </a:ext>
            </a:extLst>
          </p:cNvPr>
          <p:cNvSpPr/>
          <p:nvPr/>
        </p:nvSpPr>
        <p:spPr>
          <a:xfrm>
            <a:off x="4312771" y="5823237"/>
            <a:ext cx="992580" cy="23083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dirty="0" err="1">
                <a:solidFill>
                  <a:srgbClr val="FF0000"/>
                </a:solidFill>
                <a:latin typeface="+mn-ea"/>
              </a:rPr>
              <a:t>자동로그인처리</a:t>
            </a:r>
            <a:endParaRPr lang="en-US" altLang="ko-KR" sz="9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1303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3.0.3. </a:t>
            </a:r>
            <a:r>
              <a:rPr lang="ko-KR" altLang="en-US" dirty="0"/>
              <a:t>로그인</a:t>
            </a:r>
            <a:r>
              <a:rPr lang="en-US" altLang="ko-KR" dirty="0"/>
              <a:t>_SNS </a:t>
            </a:r>
            <a:r>
              <a:rPr lang="ko-KR" altLang="en-US" dirty="0"/>
              <a:t>간편로그인 </a:t>
            </a:r>
            <a:r>
              <a:rPr lang="en-US" altLang="ko-KR" dirty="0"/>
              <a:t>&lt;step0: </a:t>
            </a:r>
            <a:r>
              <a:rPr lang="ko-KR" altLang="en-US" dirty="0"/>
              <a:t>간편로그인 서비스 연동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500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r>
              <a:rPr lang="ko-KR" altLang="en-US" sz="800" dirty="0"/>
              <a:t>로그인 화면에서 </a:t>
            </a:r>
            <a:r>
              <a:rPr lang="en-US" altLang="ko-KR" sz="800" dirty="0"/>
              <a:t>[</a:t>
            </a:r>
            <a:r>
              <a:rPr lang="ko-KR" altLang="en-US" sz="800" dirty="0"/>
              <a:t>카카오톡 간편 로그인</a:t>
            </a:r>
            <a:r>
              <a:rPr lang="en-US" altLang="ko-KR" sz="800" dirty="0"/>
              <a:t>] </a:t>
            </a:r>
            <a:r>
              <a:rPr lang="ko-KR" altLang="en-US" sz="800" dirty="0"/>
              <a:t>버튼 선택 시 제공하는 화면</a:t>
            </a:r>
            <a:endParaRPr lang="en-US" altLang="ko-KR" sz="800" dirty="0"/>
          </a:p>
          <a:p>
            <a:r>
              <a:rPr lang="en-US" altLang="ko-KR" sz="800" dirty="0"/>
              <a:t>* SNS</a:t>
            </a:r>
            <a:r>
              <a:rPr lang="ko-KR" altLang="en-US" sz="800" dirty="0"/>
              <a:t> 간편로그인 서비스는 </a:t>
            </a:r>
            <a:r>
              <a:rPr lang="en-US" altLang="ko-KR" sz="800" dirty="0"/>
              <a:t>&lt;</a:t>
            </a:r>
            <a:r>
              <a:rPr lang="ko-KR" altLang="en-US" sz="800" dirty="0"/>
              <a:t>카카오</a:t>
            </a:r>
            <a:r>
              <a:rPr lang="en-US" altLang="ko-KR" sz="800" dirty="0"/>
              <a:t>&gt;</a:t>
            </a:r>
            <a:r>
              <a:rPr lang="ko-KR" altLang="en-US" sz="800" dirty="0"/>
              <a:t>만 제공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70710"/>
              </p:ext>
            </p:extLst>
          </p:nvPr>
        </p:nvGraphicFramePr>
        <p:xfrm>
          <a:off x="7920056" y="1642385"/>
          <a:ext cx="3960000" cy="95303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카카오 간편로그인 서비스 화면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간편로그인 연동 토큰이 없는 경우 카카오 간편로그인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API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서비스 화면 연동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로그인화면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최초연동 시 서비스 프로세스 수행 후 간편가입 화면으로 이동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연동 이력이 있을 경우 자동 로그인 수행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" name="Rectangle 127">
            <a:extLst>
              <a:ext uri="{FF2B5EF4-FFF2-40B4-BE49-F238E27FC236}">
                <a16:creationId xmlns:a16="http://schemas.microsoft.com/office/drawing/2014/main" id="{22B7E857-457D-4752-839D-893784BC8FB9}"/>
              </a:ext>
            </a:extLst>
          </p:cNvPr>
          <p:cNvSpPr>
            <a:spLocks noChangeAspect="1"/>
          </p:cNvSpPr>
          <p:nvPr/>
        </p:nvSpPr>
        <p:spPr>
          <a:xfrm>
            <a:off x="1080002" y="1079999"/>
            <a:ext cx="2106000" cy="374399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rgbClr val="FF6699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C41D41-12D7-4C44-9D25-D3553B6B1ADF}"/>
              </a:ext>
            </a:extLst>
          </p:cNvPr>
          <p:cNvSpPr/>
          <p:nvPr/>
        </p:nvSpPr>
        <p:spPr>
          <a:xfrm>
            <a:off x="1237652" y="1254374"/>
            <a:ext cx="1790700" cy="3395248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81F2279-48CA-4ABA-B5C1-895B78BE737E}"/>
              </a:ext>
            </a:extLst>
          </p:cNvPr>
          <p:cNvSpPr/>
          <p:nvPr/>
        </p:nvSpPr>
        <p:spPr>
          <a:xfrm>
            <a:off x="930896" y="982453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452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FC44E7-2191-4780-8B34-88D827291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2" y="1079998"/>
            <a:ext cx="2106000" cy="463320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3.0.3.1. </a:t>
            </a:r>
            <a:r>
              <a:rPr lang="ko-KR" altLang="en-US" dirty="0"/>
              <a:t>로그인</a:t>
            </a:r>
            <a:r>
              <a:rPr lang="en-US" altLang="ko-KR" dirty="0"/>
              <a:t>_SNS </a:t>
            </a:r>
            <a:r>
              <a:rPr lang="ko-KR" altLang="en-US" dirty="0"/>
              <a:t>간편로그인 </a:t>
            </a:r>
            <a:r>
              <a:rPr lang="en-US" altLang="ko-KR" dirty="0"/>
              <a:t>&lt;step1: </a:t>
            </a:r>
            <a:r>
              <a:rPr lang="ko-KR" altLang="en-US" dirty="0"/>
              <a:t>간편 가입</a:t>
            </a:r>
            <a:r>
              <a:rPr lang="en-US" altLang="ko-KR" dirty="0"/>
              <a:t>_</a:t>
            </a:r>
            <a:r>
              <a:rPr lang="ko-KR" altLang="en-US" dirty="0"/>
              <a:t>약관동의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500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r>
              <a:rPr lang="ko-KR" altLang="en-US" sz="800" dirty="0"/>
              <a:t>간편 로그인 프로세스에서 간편 로그인 서비스 연동 성공 시 제공하는 화면</a:t>
            </a:r>
          </a:p>
          <a:p>
            <a:r>
              <a:rPr lang="ko-KR" altLang="en-US" sz="800" dirty="0"/>
              <a:t>* </a:t>
            </a:r>
            <a:r>
              <a:rPr lang="en-US" altLang="ko-KR" sz="800" dirty="0"/>
              <a:t>SNS </a:t>
            </a:r>
            <a:r>
              <a:rPr lang="ko-KR" altLang="en-US" sz="800" dirty="0"/>
              <a:t>간편로그인 서비스는 </a:t>
            </a:r>
            <a:r>
              <a:rPr lang="en-US" altLang="ko-KR" sz="800" dirty="0"/>
              <a:t>&lt;</a:t>
            </a:r>
            <a:r>
              <a:rPr lang="ko-KR" altLang="en-US" sz="800" dirty="0"/>
              <a:t>카카오</a:t>
            </a:r>
            <a:r>
              <a:rPr lang="en-US" altLang="ko-KR" sz="800" dirty="0"/>
              <a:t>&gt;</a:t>
            </a:r>
            <a:r>
              <a:rPr lang="ko-KR" altLang="en-US" sz="800" dirty="0"/>
              <a:t>만 제공</a:t>
            </a:r>
          </a:p>
        </p:txBody>
      </p:sp>
      <p:sp>
        <p:nvSpPr>
          <p:cNvPr id="64" name="Rectangle 127">
            <a:extLst>
              <a:ext uri="{FF2B5EF4-FFF2-40B4-BE49-F238E27FC236}">
                <a16:creationId xmlns:a16="http://schemas.microsoft.com/office/drawing/2014/main" id="{22B7E857-457D-4752-839D-893784BC8FB9}"/>
              </a:ext>
            </a:extLst>
          </p:cNvPr>
          <p:cNvSpPr>
            <a:spLocks noChangeAspect="1"/>
          </p:cNvSpPr>
          <p:nvPr/>
        </p:nvSpPr>
        <p:spPr>
          <a:xfrm>
            <a:off x="1080002" y="1079998"/>
            <a:ext cx="2106000" cy="4633191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rgbClr val="FF6699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A96EF02-C9AB-4B4E-A91D-6C85E4EA5957}"/>
              </a:ext>
            </a:extLst>
          </p:cNvPr>
          <p:cNvCxnSpPr>
            <a:cxnSpLocks/>
          </p:cNvCxnSpPr>
          <p:nvPr/>
        </p:nvCxnSpPr>
        <p:spPr>
          <a:xfrm>
            <a:off x="897071" y="1217565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D8694F9-C37A-4E17-B085-CA737BEDBA42}"/>
              </a:ext>
            </a:extLst>
          </p:cNvPr>
          <p:cNvCxnSpPr>
            <a:cxnSpLocks/>
          </p:cNvCxnSpPr>
          <p:nvPr/>
        </p:nvCxnSpPr>
        <p:spPr>
          <a:xfrm>
            <a:off x="897071" y="1582690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EE57023-DA0D-48C3-811C-0F8DC3FBC112}"/>
              </a:ext>
            </a:extLst>
          </p:cNvPr>
          <p:cNvCxnSpPr>
            <a:cxnSpLocks/>
          </p:cNvCxnSpPr>
          <p:nvPr/>
        </p:nvCxnSpPr>
        <p:spPr>
          <a:xfrm>
            <a:off x="958983" y="1217565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009F9D8-1AAC-4046-B36F-1DBFB8F904D8}"/>
              </a:ext>
            </a:extLst>
          </p:cNvPr>
          <p:cNvSpPr txBox="1"/>
          <p:nvPr/>
        </p:nvSpPr>
        <p:spPr>
          <a:xfrm>
            <a:off x="694582" y="1330877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1EA690E-838A-4B85-9664-F79FDEED3E9F}"/>
              </a:ext>
            </a:extLst>
          </p:cNvPr>
          <p:cNvSpPr/>
          <p:nvPr/>
        </p:nvSpPr>
        <p:spPr>
          <a:xfrm>
            <a:off x="1164263" y="2656529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F874059-E7A1-4A0C-BE54-86DDCC0C00D9}"/>
              </a:ext>
            </a:extLst>
          </p:cNvPr>
          <p:cNvSpPr/>
          <p:nvPr/>
        </p:nvSpPr>
        <p:spPr>
          <a:xfrm>
            <a:off x="1164263" y="308427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FF98BB-3EDF-4F2A-9B26-CD53A844B892}"/>
              </a:ext>
            </a:extLst>
          </p:cNvPr>
          <p:cNvSpPr/>
          <p:nvPr/>
        </p:nvSpPr>
        <p:spPr>
          <a:xfrm>
            <a:off x="1179844" y="516072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24818B59-05FC-4CF0-9E41-E592C4389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493142"/>
              </p:ext>
            </p:extLst>
          </p:nvPr>
        </p:nvGraphicFramePr>
        <p:xfrm>
          <a:off x="7920056" y="1642385"/>
          <a:ext cx="3960000" cy="172518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모두동의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이용동의 항목 전체 동의처리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동의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전체 동의처리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체크 아이콘 선택된 상태로 변경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5153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이용동의 항목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타이틀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내용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동의 버튼 으로 구성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타이틀 우측에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필수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‘,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표시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우측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폴딩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버튼 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약관내용 하단으로 펼쳐짐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*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모바일용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UI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28884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동의하고 가입하기 버튼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필수항목 모두 동의 선택된 경우에만 버튼 활성화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다음 단계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본인인증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으로 화면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461786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433D04-77FC-4030-B380-AEA9280F23F8}"/>
              </a:ext>
            </a:extLst>
          </p:cNvPr>
          <p:cNvSpPr/>
          <p:nvPr/>
        </p:nvSpPr>
        <p:spPr>
          <a:xfrm>
            <a:off x="7920056" y="788227"/>
            <a:ext cx="1152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U_login_006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FC0E64-93BF-48F3-8FE7-D835CEC92D04}"/>
              </a:ext>
            </a:extLst>
          </p:cNvPr>
          <p:cNvGrpSpPr/>
          <p:nvPr/>
        </p:nvGrpSpPr>
        <p:grpSpPr>
          <a:xfrm>
            <a:off x="3872207" y="1079998"/>
            <a:ext cx="2106000" cy="4633200"/>
            <a:chOff x="4271945" y="1079998"/>
            <a:chExt cx="2106000" cy="46332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25E91B-3870-4BB3-A878-23100F715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1945" y="1079998"/>
              <a:ext cx="2106000" cy="4633200"/>
            </a:xfrm>
            <a:prstGeom prst="rect">
              <a:avLst/>
            </a:prstGeom>
          </p:spPr>
        </p:pic>
        <p:sp>
          <p:nvSpPr>
            <p:cNvPr id="26" name="Rectangle 127">
              <a:extLst>
                <a:ext uri="{FF2B5EF4-FFF2-40B4-BE49-F238E27FC236}">
                  <a16:creationId xmlns:a16="http://schemas.microsoft.com/office/drawing/2014/main" id="{EDA85514-904F-4615-A5B7-5837A883F9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1945" y="1079998"/>
              <a:ext cx="2106000" cy="4633193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rgbClr val="FF6699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F408CF-B0DA-4215-9F82-373234CF847E}"/>
              </a:ext>
            </a:extLst>
          </p:cNvPr>
          <p:cNvSpPr/>
          <p:nvPr/>
        </p:nvSpPr>
        <p:spPr>
          <a:xfrm>
            <a:off x="4025153" y="2705040"/>
            <a:ext cx="692897" cy="285810"/>
          </a:xfrm>
          <a:prstGeom prst="rect">
            <a:avLst/>
          </a:prstGeom>
          <a:noFill/>
          <a:ln w="31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43C2234B-E0AE-4D3E-8271-DF2C8CE88F6E}"/>
              </a:ext>
            </a:extLst>
          </p:cNvPr>
          <p:cNvCxnSpPr>
            <a:stCxn id="10" idx="1"/>
            <a:endCxn id="5" idx="3"/>
          </p:cNvCxnSpPr>
          <p:nvPr/>
        </p:nvCxnSpPr>
        <p:spPr>
          <a:xfrm rot="10800000" flipV="1">
            <a:off x="3186003" y="2847944"/>
            <a:ext cx="839151" cy="54865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532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3B1AF3-2802-4943-90BB-E085A0637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2" y="1079999"/>
            <a:ext cx="2106000" cy="386685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3.0.3.2. </a:t>
            </a:r>
            <a:r>
              <a:rPr lang="ko-KR" altLang="en-US" dirty="0"/>
              <a:t>로그인</a:t>
            </a:r>
            <a:r>
              <a:rPr lang="en-US" altLang="ko-KR" dirty="0"/>
              <a:t>_SNS </a:t>
            </a:r>
            <a:r>
              <a:rPr lang="ko-KR" altLang="en-US" dirty="0"/>
              <a:t>간편로그인 </a:t>
            </a:r>
            <a:r>
              <a:rPr lang="en-US" altLang="ko-KR" dirty="0"/>
              <a:t>&lt;step2: </a:t>
            </a:r>
            <a:r>
              <a:rPr lang="ko-KR" altLang="en-US" dirty="0"/>
              <a:t>간편 가입</a:t>
            </a:r>
            <a:r>
              <a:rPr lang="en-US" altLang="ko-KR" dirty="0"/>
              <a:t>_</a:t>
            </a:r>
            <a:r>
              <a:rPr lang="ko-KR" altLang="en-US" dirty="0"/>
              <a:t>본인인증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500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r>
              <a:rPr lang="ko-KR" altLang="en-US" sz="800" dirty="0"/>
              <a:t>간편 로그인 프로세스에서 이용약관 동의 후 제공하는 화면</a:t>
            </a:r>
          </a:p>
          <a:p>
            <a:r>
              <a:rPr lang="ko-KR" altLang="en-US" sz="800" dirty="0"/>
              <a:t>* </a:t>
            </a:r>
            <a:r>
              <a:rPr lang="en-US" altLang="ko-KR" sz="800" dirty="0"/>
              <a:t>SNS </a:t>
            </a:r>
            <a:r>
              <a:rPr lang="ko-KR" altLang="en-US" sz="800" dirty="0"/>
              <a:t>간편로그인 서비스는 </a:t>
            </a:r>
            <a:r>
              <a:rPr lang="en-US" altLang="ko-KR" sz="800" dirty="0"/>
              <a:t>&lt;</a:t>
            </a:r>
            <a:r>
              <a:rPr lang="ko-KR" altLang="en-US" sz="800" dirty="0"/>
              <a:t>카카오</a:t>
            </a:r>
            <a:r>
              <a:rPr lang="en-US" altLang="ko-KR" sz="800" dirty="0"/>
              <a:t>&gt;</a:t>
            </a:r>
            <a:r>
              <a:rPr lang="ko-KR" altLang="en-US" sz="800" dirty="0"/>
              <a:t>만 제공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784552"/>
              </p:ext>
            </p:extLst>
          </p:nvPr>
        </p:nvGraphicFramePr>
        <p:xfrm>
          <a:off x="7920056" y="1642385"/>
          <a:ext cx="3960000" cy="128831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본인인증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본인인증 시 신규회원일 경우 가입완료 화면으로 이동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가입완료 확인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제공 후 자동로그인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동일회원정보 존재할 경우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본인인증 인증실패 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확인 시 본인인증 단계 화면 유지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5503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본인인증으로 이름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휴대폰번호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이메일 정보 수집하여 회원정보로 저장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909044"/>
                  </a:ext>
                </a:extLst>
              </a:tr>
            </a:tbl>
          </a:graphicData>
        </a:graphic>
      </p:graphicFrame>
      <p:sp>
        <p:nvSpPr>
          <p:cNvPr id="64" name="Rectangle 127">
            <a:extLst>
              <a:ext uri="{FF2B5EF4-FFF2-40B4-BE49-F238E27FC236}">
                <a16:creationId xmlns:a16="http://schemas.microsoft.com/office/drawing/2014/main" id="{22B7E857-457D-4752-839D-893784BC8FB9}"/>
              </a:ext>
            </a:extLst>
          </p:cNvPr>
          <p:cNvSpPr>
            <a:spLocks noChangeAspect="1"/>
          </p:cNvSpPr>
          <p:nvPr/>
        </p:nvSpPr>
        <p:spPr>
          <a:xfrm>
            <a:off x="1080002" y="1079998"/>
            <a:ext cx="2106000" cy="386684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rgbClr val="FF6699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A96EF02-C9AB-4B4E-A91D-6C85E4EA5957}"/>
              </a:ext>
            </a:extLst>
          </p:cNvPr>
          <p:cNvCxnSpPr>
            <a:cxnSpLocks/>
          </p:cNvCxnSpPr>
          <p:nvPr/>
        </p:nvCxnSpPr>
        <p:spPr>
          <a:xfrm>
            <a:off x="897071" y="1505697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D8694F9-C37A-4E17-B085-CA737BEDBA42}"/>
              </a:ext>
            </a:extLst>
          </p:cNvPr>
          <p:cNvCxnSpPr>
            <a:cxnSpLocks/>
          </p:cNvCxnSpPr>
          <p:nvPr/>
        </p:nvCxnSpPr>
        <p:spPr>
          <a:xfrm>
            <a:off x="897071" y="1870822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EE57023-DA0D-48C3-811C-0F8DC3FBC112}"/>
              </a:ext>
            </a:extLst>
          </p:cNvPr>
          <p:cNvCxnSpPr>
            <a:cxnSpLocks/>
          </p:cNvCxnSpPr>
          <p:nvPr/>
        </p:nvCxnSpPr>
        <p:spPr>
          <a:xfrm>
            <a:off x="958983" y="1505697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009F9D8-1AAC-4046-B36F-1DBFB8F904D8}"/>
              </a:ext>
            </a:extLst>
          </p:cNvPr>
          <p:cNvSpPr txBox="1"/>
          <p:nvPr/>
        </p:nvSpPr>
        <p:spPr>
          <a:xfrm>
            <a:off x="694582" y="1619009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309AD83-C6F4-465A-9707-F402D310892B}"/>
              </a:ext>
            </a:extLst>
          </p:cNvPr>
          <p:cNvGrpSpPr/>
          <p:nvPr/>
        </p:nvGrpSpPr>
        <p:grpSpPr>
          <a:xfrm>
            <a:off x="3872207" y="1275812"/>
            <a:ext cx="1638000" cy="754804"/>
            <a:chOff x="3872208" y="3016529"/>
            <a:chExt cx="1638000" cy="754804"/>
          </a:xfrm>
        </p:grpSpPr>
        <p:sp>
          <p:nvSpPr>
            <p:cNvPr id="19" name="직사각형 603">
              <a:extLst>
                <a:ext uri="{FF2B5EF4-FFF2-40B4-BE49-F238E27FC236}">
                  <a16:creationId xmlns:a16="http://schemas.microsoft.com/office/drawing/2014/main" id="{520F5DF1-2D6F-4CC7-96D2-0538A1385ED4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본인인증에 실패하였습니다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20" name="직사각형 609">
              <a:extLst>
                <a:ext uri="{FF2B5EF4-FFF2-40B4-BE49-F238E27FC236}">
                  <a16:creationId xmlns:a16="http://schemas.microsoft.com/office/drawing/2014/main" id="{DF0E8CB7-D01E-4F00-8A6B-13F8BC0A7FA1}"/>
                </a:ext>
              </a:extLst>
            </p:cNvPr>
            <p:cNvSpPr/>
            <p:nvPr/>
          </p:nvSpPr>
          <p:spPr>
            <a:xfrm>
              <a:off x="3872208" y="3519333"/>
              <a:ext cx="1638000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99D237-2F4E-4635-8DFC-90987E4DDA3C}"/>
              </a:ext>
            </a:extLst>
          </p:cNvPr>
          <p:cNvSpPr txBox="1"/>
          <p:nvPr/>
        </p:nvSpPr>
        <p:spPr>
          <a:xfrm>
            <a:off x="3872207" y="1079999"/>
            <a:ext cx="1011495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본인인증 실패한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F48A4C-5367-4ED5-A1C9-5828F7422EE6}"/>
              </a:ext>
            </a:extLst>
          </p:cNvPr>
          <p:cNvSpPr/>
          <p:nvPr/>
        </p:nvSpPr>
        <p:spPr>
          <a:xfrm>
            <a:off x="1233487" y="3013421"/>
            <a:ext cx="1808069" cy="915641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1EA690E-838A-4B85-9664-F79FDEED3E9F}"/>
              </a:ext>
            </a:extLst>
          </p:cNvPr>
          <p:cNvSpPr/>
          <p:nvPr/>
        </p:nvSpPr>
        <p:spPr>
          <a:xfrm>
            <a:off x="1143013" y="2923419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F4B6A7-877E-4E68-9311-F7ACE22AE311}"/>
              </a:ext>
            </a:extLst>
          </p:cNvPr>
          <p:cNvSpPr txBox="1"/>
          <p:nvPr/>
        </p:nvSpPr>
        <p:spPr>
          <a:xfrm>
            <a:off x="3872207" y="2093608"/>
            <a:ext cx="1643079" cy="553210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본인인증 시 본인확인 불가하여 오류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발생 시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제공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2C52B3-D640-4C35-B1E4-33B5B968E009}"/>
              </a:ext>
            </a:extLst>
          </p:cNvPr>
          <p:cNvGrpSpPr/>
          <p:nvPr/>
        </p:nvGrpSpPr>
        <p:grpSpPr>
          <a:xfrm>
            <a:off x="3872207" y="3051598"/>
            <a:ext cx="1638000" cy="754804"/>
            <a:chOff x="3872208" y="3016529"/>
            <a:chExt cx="1638000" cy="754804"/>
          </a:xfrm>
        </p:grpSpPr>
        <p:sp>
          <p:nvSpPr>
            <p:cNvPr id="28" name="직사각형 603">
              <a:extLst>
                <a:ext uri="{FF2B5EF4-FFF2-40B4-BE49-F238E27FC236}">
                  <a16:creationId xmlns:a16="http://schemas.microsoft.com/office/drawing/2014/main" id="{019703E3-015F-453B-92C3-1EE3A7BB8581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이미 가입된 계정이 있습니다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일반 로그인을 이용해주세요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29" name="직사각형 609">
              <a:extLst>
                <a:ext uri="{FF2B5EF4-FFF2-40B4-BE49-F238E27FC236}">
                  <a16:creationId xmlns:a16="http://schemas.microsoft.com/office/drawing/2014/main" id="{EDDB2030-4171-431C-99BB-779B1B789C05}"/>
                </a:ext>
              </a:extLst>
            </p:cNvPr>
            <p:cNvSpPr/>
            <p:nvPr/>
          </p:nvSpPr>
          <p:spPr>
            <a:xfrm>
              <a:off x="3872208" y="3519333"/>
              <a:ext cx="1638000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B3CC9E2-620F-4E2A-8BFB-BF9A4E3D7FAC}"/>
              </a:ext>
            </a:extLst>
          </p:cNvPr>
          <p:cNvSpPr txBox="1"/>
          <p:nvPr/>
        </p:nvSpPr>
        <p:spPr>
          <a:xfrm>
            <a:off x="3872207" y="2855785"/>
            <a:ext cx="1235916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동일회원 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DI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존재하는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0011F2-A7D2-43CD-895F-6FE559A544BB}"/>
              </a:ext>
            </a:extLst>
          </p:cNvPr>
          <p:cNvSpPr txBox="1"/>
          <p:nvPr/>
        </p:nvSpPr>
        <p:spPr>
          <a:xfrm>
            <a:off x="3872207" y="3869394"/>
            <a:ext cx="2257028" cy="676321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본인인증 후 동일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 key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가진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회원정보가 존재하는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제공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간편가입 프로세스 종료 후 로그인 화면으로 이동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4A4D705-0EF1-41BF-84F9-B41431F2FD36}"/>
              </a:ext>
            </a:extLst>
          </p:cNvPr>
          <p:cNvGrpSpPr/>
          <p:nvPr/>
        </p:nvGrpSpPr>
        <p:grpSpPr>
          <a:xfrm>
            <a:off x="3872207" y="5013487"/>
            <a:ext cx="1638000" cy="754804"/>
            <a:chOff x="3872208" y="3016529"/>
            <a:chExt cx="1638000" cy="754804"/>
          </a:xfrm>
        </p:grpSpPr>
        <p:sp>
          <p:nvSpPr>
            <p:cNvPr id="33" name="직사각형 603">
              <a:extLst>
                <a:ext uri="{FF2B5EF4-FFF2-40B4-BE49-F238E27FC236}">
                  <a16:creationId xmlns:a16="http://schemas.microsoft.com/office/drawing/2014/main" id="{7E15F52D-7467-40B7-8272-16625756070A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가입완료 되었습니다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34" name="직사각형 609">
              <a:extLst>
                <a:ext uri="{FF2B5EF4-FFF2-40B4-BE49-F238E27FC236}">
                  <a16:creationId xmlns:a16="http://schemas.microsoft.com/office/drawing/2014/main" id="{3182988A-74E1-4C24-901E-45FC51C0CD00}"/>
                </a:ext>
              </a:extLst>
            </p:cNvPr>
            <p:cNvSpPr/>
            <p:nvPr/>
          </p:nvSpPr>
          <p:spPr>
            <a:xfrm>
              <a:off x="3872208" y="3519333"/>
              <a:ext cx="1638000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0860BEF-29E1-484A-B8DD-7DC91B898E37}"/>
              </a:ext>
            </a:extLst>
          </p:cNvPr>
          <p:cNvSpPr txBox="1"/>
          <p:nvPr/>
        </p:nvSpPr>
        <p:spPr>
          <a:xfrm>
            <a:off x="3872207" y="4817674"/>
            <a:ext cx="694101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가입성공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1D2E5E-66A9-4D46-93A3-107F173C2D34}"/>
              </a:ext>
            </a:extLst>
          </p:cNvPr>
          <p:cNvSpPr txBox="1"/>
          <p:nvPr/>
        </p:nvSpPr>
        <p:spPr>
          <a:xfrm>
            <a:off x="3872207" y="5831283"/>
            <a:ext cx="1614224" cy="676321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본인인증 후 정상적으로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가입완료된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경우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제공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(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메인화면으로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이동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8BE4EB3-47B8-491E-BE61-3CBC87AC09FF}"/>
              </a:ext>
            </a:extLst>
          </p:cNvPr>
          <p:cNvSpPr/>
          <p:nvPr/>
        </p:nvSpPr>
        <p:spPr>
          <a:xfrm>
            <a:off x="7920056" y="788227"/>
            <a:ext cx="1152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U_login_007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451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General Rules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* </a:t>
            </a:r>
            <a:r>
              <a:rPr lang="ko-KR" altLang="en-US" dirty="0">
                <a:ea typeface="맑은 고딕"/>
              </a:rPr>
              <a:t>회원가입 프로세스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9967BE-3C7E-47A8-8502-67C05813CFA5}"/>
              </a:ext>
            </a:extLst>
          </p:cNvPr>
          <p:cNvSpPr txBox="1"/>
          <p:nvPr/>
        </p:nvSpPr>
        <p:spPr>
          <a:xfrm>
            <a:off x="378033" y="750834"/>
            <a:ext cx="158697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▸ 일반 회원가입 프로세스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690C31-6BA4-44D5-9151-2A7B5CD4D887}"/>
              </a:ext>
            </a:extLst>
          </p:cNvPr>
          <p:cNvSpPr txBox="1"/>
          <p:nvPr/>
        </p:nvSpPr>
        <p:spPr>
          <a:xfrm>
            <a:off x="378033" y="1010667"/>
            <a:ext cx="621163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 가입대상범위는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 이상 내국인만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신청가능하고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외국인의 경우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신청불가하다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회원가입은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일반회원가입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SNS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간편가입 으로 구분된다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SNS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간편가입의 경우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프로세스에 연결되어 진행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반드시 본인인증을 진행하며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개인고유번호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(DI)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수집을 통해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중복신청차단 및 신청데이터 관리 체계화에 활용한다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F3384F-9FB7-4321-93F6-47187ABF2808}"/>
              </a:ext>
            </a:extLst>
          </p:cNvPr>
          <p:cNvSpPr/>
          <p:nvPr/>
        </p:nvSpPr>
        <p:spPr>
          <a:xfrm>
            <a:off x="649770" y="2029802"/>
            <a:ext cx="1296000" cy="57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9EA74C2-475A-40CE-B56B-010D0591071D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>
          <a:xfrm>
            <a:off x="1297770" y="2605802"/>
            <a:ext cx="0" cy="46883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27095D5-4500-431C-9702-87914B5D64C1}"/>
              </a:ext>
            </a:extLst>
          </p:cNvPr>
          <p:cNvSpPr/>
          <p:nvPr/>
        </p:nvSpPr>
        <p:spPr>
          <a:xfrm>
            <a:off x="577770" y="3074638"/>
            <a:ext cx="1440000" cy="5040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약관동의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450D622-4B6A-4E02-80BA-00053A357C3A}"/>
              </a:ext>
            </a:extLst>
          </p:cNvPr>
          <p:cNvSpPr/>
          <p:nvPr/>
        </p:nvSpPr>
        <p:spPr>
          <a:xfrm>
            <a:off x="2706263" y="4790762"/>
            <a:ext cx="1440000" cy="5040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본인인증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8D3B3C6-7B93-4AB5-B0AC-0D4A1F1CAA1A}"/>
              </a:ext>
            </a:extLst>
          </p:cNvPr>
          <p:cNvCxnSpPr>
            <a:cxnSpLocks/>
            <a:stCxn id="37" idx="3"/>
            <a:endCxn id="47" idx="1"/>
          </p:cNvCxnSpPr>
          <p:nvPr/>
        </p:nvCxnSpPr>
        <p:spPr>
          <a:xfrm flipV="1">
            <a:off x="2017770" y="3326637"/>
            <a:ext cx="688492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39920B0F-5E48-473C-87EA-142E37154585}"/>
              </a:ext>
            </a:extLst>
          </p:cNvPr>
          <p:cNvSpPr/>
          <p:nvPr/>
        </p:nvSpPr>
        <p:spPr>
          <a:xfrm>
            <a:off x="5070542" y="4754762"/>
            <a:ext cx="1440000" cy="576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동일 회원번호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존재 여부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69E7FFA-3040-450D-BD60-3AEE68CE51A9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4146263" y="5042762"/>
            <a:ext cx="924279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7B15437-D307-4E65-8DFD-ED11030A2371}"/>
              </a:ext>
            </a:extLst>
          </p:cNvPr>
          <p:cNvSpPr txBox="1"/>
          <p:nvPr/>
        </p:nvSpPr>
        <p:spPr>
          <a:xfrm>
            <a:off x="2011236" y="3019168"/>
            <a:ext cx="742511" cy="53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D2C67AB8-1A55-479E-888A-7C7113C47112}"/>
              </a:ext>
            </a:extLst>
          </p:cNvPr>
          <p:cNvSpPr/>
          <p:nvPr/>
        </p:nvSpPr>
        <p:spPr>
          <a:xfrm>
            <a:off x="2706262" y="3038637"/>
            <a:ext cx="1440001" cy="576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필수항목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동의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AD784FE-1A4F-4562-A8A8-13C57A0262C0}"/>
              </a:ext>
            </a:extLst>
          </p:cNvPr>
          <p:cNvCxnSpPr>
            <a:cxnSpLocks/>
            <a:stCxn id="47" idx="2"/>
            <a:endCxn id="42" idx="0"/>
          </p:cNvCxnSpPr>
          <p:nvPr/>
        </p:nvCxnSpPr>
        <p:spPr>
          <a:xfrm>
            <a:off x="3426263" y="3614637"/>
            <a:ext cx="0" cy="1176125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07307E1-60E6-44DD-AD4F-021CEC71B372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4146263" y="3326637"/>
            <a:ext cx="713465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81265A7-0CA2-4483-B3B9-C1B623206A39}"/>
              </a:ext>
            </a:extLst>
          </p:cNvPr>
          <p:cNvSpPr txBox="1"/>
          <p:nvPr/>
        </p:nvSpPr>
        <p:spPr>
          <a:xfrm>
            <a:off x="3414485" y="3601533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Yes</a:t>
            </a:r>
            <a:endParaRPr lang="ko-KR" altLang="en-US" sz="1000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38DDEF2-0B5B-47B9-90DE-A5584CCC086B}"/>
              </a:ext>
            </a:extLst>
          </p:cNvPr>
          <p:cNvSpPr txBox="1"/>
          <p:nvPr/>
        </p:nvSpPr>
        <p:spPr>
          <a:xfrm>
            <a:off x="4096883" y="3074638"/>
            <a:ext cx="3433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E3ED1E-DBCD-47C8-B039-646530F1FF68}"/>
              </a:ext>
            </a:extLst>
          </p:cNvPr>
          <p:cNvSpPr txBox="1"/>
          <p:nvPr/>
        </p:nvSpPr>
        <p:spPr>
          <a:xfrm>
            <a:off x="4169421" y="4758671"/>
            <a:ext cx="652743" cy="53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본인인증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CD23DAF-F20B-4689-A32D-08AAB98CBD5E}"/>
              </a:ext>
            </a:extLst>
          </p:cNvPr>
          <p:cNvSpPr/>
          <p:nvPr/>
        </p:nvSpPr>
        <p:spPr>
          <a:xfrm>
            <a:off x="7503068" y="4790762"/>
            <a:ext cx="1440000" cy="5040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회원정보 입력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1E2CA01-54D0-4E1A-9705-E5A661BA0A01}"/>
              </a:ext>
            </a:extLst>
          </p:cNvPr>
          <p:cNvSpPr txBox="1"/>
          <p:nvPr/>
        </p:nvSpPr>
        <p:spPr>
          <a:xfrm>
            <a:off x="6529050" y="4793356"/>
            <a:ext cx="3433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071701B-4DD1-4A27-80AC-BEC8F8B4F665}"/>
              </a:ext>
            </a:extLst>
          </p:cNvPr>
          <p:cNvSpPr txBox="1"/>
          <p:nvPr/>
        </p:nvSpPr>
        <p:spPr>
          <a:xfrm>
            <a:off x="4966526" y="4472678"/>
            <a:ext cx="1276311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본인인증 데이터 기반</a:t>
            </a:r>
          </a:p>
        </p:txBody>
      </p: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2A46A48B-3482-4164-BF8D-9F7531DDD676}"/>
              </a:ext>
            </a:extLst>
          </p:cNvPr>
          <p:cNvSpPr/>
          <p:nvPr/>
        </p:nvSpPr>
        <p:spPr>
          <a:xfrm>
            <a:off x="7501189" y="3641257"/>
            <a:ext cx="1440000" cy="576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필수입력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완료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38B6B15-78B8-478F-8A52-C25D0F6A2FE3}"/>
              </a:ext>
            </a:extLst>
          </p:cNvPr>
          <p:cNvCxnSpPr>
            <a:cxnSpLocks/>
            <a:stCxn id="56" idx="0"/>
            <a:endCxn id="59" idx="2"/>
          </p:cNvCxnSpPr>
          <p:nvPr/>
        </p:nvCxnSpPr>
        <p:spPr>
          <a:xfrm flipH="1" flipV="1">
            <a:off x="8221189" y="4217257"/>
            <a:ext cx="1879" cy="573505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AA73953-A0EF-42F8-8823-0F985DECF165}"/>
              </a:ext>
            </a:extLst>
          </p:cNvPr>
          <p:cNvSpPr txBox="1"/>
          <p:nvPr/>
        </p:nvSpPr>
        <p:spPr>
          <a:xfrm>
            <a:off x="8198601" y="4282919"/>
            <a:ext cx="1040670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선택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DF8BB80-9F53-4234-8036-4E09C7B54185}"/>
              </a:ext>
            </a:extLst>
          </p:cNvPr>
          <p:cNvSpPr/>
          <p:nvPr/>
        </p:nvSpPr>
        <p:spPr>
          <a:xfrm>
            <a:off x="9910855" y="2329611"/>
            <a:ext cx="1296000" cy="57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08AC06-1854-4D97-A3DB-18315EB28751}"/>
              </a:ext>
            </a:extLst>
          </p:cNvPr>
          <p:cNvSpPr/>
          <p:nvPr/>
        </p:nvSpPr>
        <p:spPr>
          <a:xfrm>
            <a:off x="7609189" y="2329611"/>
            <a:ext cx="1224000" cy="576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회원가입완료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A49ECC4-CA67-4B8A-8C98-B3B8C34BD156}"/>
              </a:ext>
            </a:extLst>
          </p:cNvPr>
          <p:cNvCxnSpPr>
            <a:cxnSpLocks/>
            <a:stCxn id="59" idx="0"/>
            <a:endCxn id="64" idx="2"/>
          </p:cNvCxnSpPr>
          <p:nvPr/>
        </p:nvCxnSpPr>
        <p:spPr>
          <a:xfrm flipV="1">
            <a:off x="8221189" y="2905611"/>
            <a:ext cx="0" cy="73564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138E675-FD67-4488-8F63-D001691801FB}"/>
              </a:ext>
            </a:extLst>
          </p:cNvPr>
          <p:cNvSpPr txBox="1"/>
          <p:nvPr/>
        </p:nvSpPr>
        <p:spPr>
          <a:xfrm>
            <a:off x="8809020" y="2326083"/>
            <a:ext cx="1125629" cy="53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로그인하기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2540400-971F-4EC5-B46F-4FEE259F3932}"/>
              </a:ext>
            </a:extLst>
          </p:cNvPr>
          <p:cNvSpPr txBox="1"/>
          <p:nvPr/>
        </p:nvSpPr>
        <p:spPr>
          <a:xfrm>
            <a:off x="8241279" y="3383390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Yes</a:t>
            </a:r>
            <a:endParaRPr lang="ko-KR" altLang="en-US" sz="1000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순서도: 문서 69">
            <a:extLst>
              <a:ext uri="{FF2B5EF4-FFF2-40B4-BE49-F238E27FC236}">
                <a16:creationId xmlns:a16="http://schemas.microsoft.com/office/drawing/2014/main" id="{C2803802-E65B-47F4-8593-5E158B107DCF}"/>
              </a:ext>
            </a:extLst>
          </p:cNvPr>
          <p:cNvSpPr/>
          <p:nvPr/>
        </p:nvSpPr>
        <p:spPr>
          <a:xfrm>
            <a:off x="9910855" y="3634188"/>
            <a:ext cx="1224000" cy="576000"/>
          </a:xfrm>
          <a:prstGeom prst="flowChartDocumen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필수항목 입력요청</a:t>
            </a:r>
          </a:p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Alert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7A4D9C4-6BCE-41BE-AEF6-3F9188FC0AA2}"/>
              </a:ext>
            </a:extLst>
          </p:cNvPr>
          <p:cNvSpPr txBox="1"/>
          <p:nvPr/>
        </p:nvSpPr>
        <p:spPr>
          <a:xfrm>
            <a:off x="8941189" y="3691322"/>
            <a:ext cx="3433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6C48427-882E-4631-8561-9D64530A889C}"/>
              </a:ext>
            </a:extLst>
          </p:cNvPr>
          <p:cNvCxnSpPr>
            <a:cxnSpLocks/>
            <a:stCxn id="59" idx="3"/>
            <a:endCxn id="70" idx="1"/>
          </p:cNvCxnSpPr>
          <p:nvPr/>
        </p:nvCxnSpPr>
        <p:spPr>
          <a:xfrm flipV="1">
            <a:off x="8941189" y="3922188"/>
            <a:ext cx="969666" cy="706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3F5543F-83F8-46E4-A347-68F64188F62E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8833189" y="2617611"/>
            <a:ext cx="107766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291FA59-D82C-4826-A9B0-DED0CCEF653A}"/>
              </a:ext>
            </a:extLst>
          </p:cNvPr>
          <p:cNvGrpSpPr/>
          <p:nvPr/>
        </p:nvGrpSpPr>
        <p:grpSpPr>
          <a:xfrm>
            <a:off x="8958222" y="480152"/>
            <a:ext cx="2855743" cy="376221"/>
            <a:chOff x="7617846" y="480152"/>
            <a:chExt cx="4196121" cy="552805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0F125016-1C42-4F6A-B462-66507C1B9C73}"/>
                </a:ext>
              </a:extLst>
            </p:cNvPr>
            <p:cNvSpPr/>
            <p:nvPr/>
          </p:nvSpPr>
          <p:spPr>
            <a:xfrm>
              <a:off x="8684997" y="529405"/>
              <a:ext cx="817738" cy="454299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프로세스</a:t>
              </a:r>
            </a:p>
          </p:txBody>
        </p:sp>
        <p:sp>
          <p:nvSpPr>
            <p:cNvPr id="76" name="다이아몬드 75">
              <a:extLst>
                <a:ext uri="{FF2B5EF4-FFF2-40B4-BE49-F238E27FC236}">
                  <a16:creationId xmlns:a16="http://schemas.microsoft.com/office/drawing/2014/main" id="{65130703-4C07-4943-9D90-C9A6418BF6DA}"/>
                </a:ext>
              </a:extLst>
            </p:cNvPr>
            <p:cNvSpPr/>
            <p:nvPr/>
          </p:nvSpPr>
          <p:spPr>
            <a:xfrm>
              <a:off x="10801464" y="480152"/>
              <a:ext cx="1012503" cy="552805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조건문</a:t>
              </a:r>
            </a:p>
          </p:txBody>
        </p:sp>
        <p:sp>
          <p:nvSpPr>
            <p:cNvPr id="77" name="순서도: 문서 76">
              <a:extLst>
                <a:ext uri="{FF2B5EF4-FFF2-40B4-BE49-F238E27FC236}">
                  <a16:creationId xmlns:a16="http://schemas.microsoft.com/office/drawing/2014/main" id="{E2650E03-8557-4C6B-A958-6B7A25C32F36}"/>
                </a:ext>
              </a:extLst>
            </p:cNvPr>
            <p:cNvSpPr/>
            <p:nvPr/>
          </p:nvSpPr>
          <p:spPr>
            <a:xfrm>
              <a:off x="9765945" y="529405"/>
              <a:ext cx="772308" cy="454299"/>
            </a:xfrm>
            <a:prstGeom prst="flowChartDocumen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팝업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D849FA3-3C10-41DD-B11B-CC41A07F1621}"/>
                </a:ext>
              </a:extLst>
            </p:cNvPr>
            <p:cNvSpPr/>
            <p:nvPr/>
          </p:nvSpPr>
          <p:spPr>
            <a:xfrm>
              <a:off x="7617846" y="529405"/>
              <a:ext cx="817738" cy="45429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화면</a:t>
              </a:r>
              <a:endParaRPr lang="ko-KR" altLang="en-US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79" name="타원형 설명선 44">
            <a:extLst>
              <a:ext uri="{FF2B5EF4-FFF2-40B4-BE49-F238E27FC236}">
                <a16:creationId xmlns:a16="http://schemas.microsoft.com/office/drawing/2014/main" id="{8CB89583-8707-4D76-8240-57E7887BF22D}"/>
              </a:ext>
            </a:extLst>
          </p:cNvPr>
          <p:cNvSpPr/>
          <p:nvPr/>
        </p:nvSpPr>
        <p:spPr bwMode="auto">
          <a:xfrm rot="3446223">
            <a:off x="6959342" y="1848115"/>
            <a:ext cx="515630" cy="488800"/>
          </a:xfrm>
          <a:prstGeom prst="wedgeEllipseCallout">
            <a:avLst>
              <a:gd name="adj1" fmla="val 76065"/>
              <a:gd name="adj2" fmla="val -38488"/>
            </a:avLst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바탕체" pitchFamily="17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F38C182-DC85-44E7-9BE1-60598CC85FCD}"/>
              </a:ext>
            </a:extLst>
          </p:cNvPr>
          <p:cNvSpPr txBox="1"/>
          <p:nvPr/>
        </p:nvSpPr>
        <p:spPr>
          <a:xfrm>
            <a:off x="6870802" y="1958122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sz="900" spc="-100" dirty="0" err="1">
                <a:ln>
                  <a:solidFill>
                    <a:srgbClr val="1C2A3E">
                      <a:alpha val="16000"/>
                    </a:srgbClr>
                  </a:solidFill>
                </a:ln>
                <a:latin typeface="+mn-ea"/>
              </a:rPr>
              <a:t>알림톡발송</a:t>
            </a:r>
            <a:endParaRPr lang="ko-KR" altLang="en-US" sz="900" spc="-100" dirty="0">
              <a:ln>
                <a:solidFill>
                  <a:srgbClr val="1C2A3E">
                    <a:alpha val="16000"/>
                  </a:srgbClr>
                </a:solidFill>
              </a:ln>
              <a:latin typeface="+mn-ea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FC383EC2-3C12-4A64-AE14-6BDD61FDE406}"/>
              </a:ext>
            </a:extLst>
          </p:cNvPr>
          <p:cNvSpPr/>
          <p:nvPr/>
        </p:nvSpPr>
        <p:spPr>
          <a:xfrm>
            <a:off x="2706263" y="5342209"/>
            <a:ext cx="684000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아이핀</a:t>
            </a:r>
            <a:endParaRPr lang="en-US" altLang="ko-KR" sz="9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인증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41F9183A-BE91-40FA-990B-57BB5B6E3C97}"/>
              </a:ext>
            </a:extLst>
          </p:cNvPr>
          <p:cNvSpPr/>
          <p:nvPr/>
        </p:nvSpPr>
        <p:spPr>
          <a:xfrm>
            <a:off x="3462263" y="5342209"/>
            <a:ext cx="684000" cy="360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휴대폰</a:t>
            </a:r>
            <a:endParaRPr lang="en-US" altLang="ko-KR" sz="9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본인인증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658F8B-E68F-4ACD-A295-EB6BD1E2668E}"/>
              </a:ext>
            </a:extLst>
          </p:cNvPr>
          <p:cNvSpPr txBox="1"/>
          <p:nvPr/>
        </p:nvSpPr>
        <p:spPr>
          <a:xfrm>
            <a:off x="1322708" y="2693901"/>
            <a:ext cx="1390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회원가입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9D91A06-0B88-4C41-AEE0-82BBF6F65E47}"/>
              </a:ext>
            </a:extLst>
          </p:cNvPr>
          <p:cNvSpPr txBox="1"/>
          <p:nvPr/>
        </p:nvSpPr>
        <p:spPr>
          <a:xfrm>
            <a:off x="4884666" y="3195832"/>
            <a:ext cx="1390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1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1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11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버튼 비활성화</a:t>
            </a:r>
          </a:p>
        </p:txBody>
      </p:sp>
      <p:sp>
        <p:nvSpPr>
          <p:cNvPr id="86" name="순서도: 문서 85">
            <a:extLst>
              <a:ext uri="{FF2B5EF4-FFF2-40B4-BE49-F238E27FC236}">
                <a16:creationId xmlns:a16="http://schemas.microsoft.com/office/drawing/2014/main" id="{6E9EB815-315E-43CF-9C7A-AAB8473ADC3F}"/>
              </a:ext>
            </a:extLst>
          </p:cNvPr>
          <p:cNvSpPr/>
          <p:nvPr/>
        </p:nvSpPr>
        <p:spPr>
          <a:xfrm>
            <a:off x="5178542" y="5939397"/>
            <a:ext cx="1224000" cy="576000"/>
          </a:xfrm>
          <a:prstGeom prst="flowChartDocumen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가입불가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Alert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F989172-0B68-480C-B99B-7591EC39C457}"/>
              </a:ext>
            </a:extLst>
          </p:cNvPr>
          <p:cNvSpPr txBox="1"/>
          <p:nvPr/>
        </p:nvSpPr>
        <p:spPr>
          <a:xfrm>
            <a:off x="5795447" y="5331494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Yes</a:t>
            </a:r>
            <a:endParaRPr lang="ko-KR" altLang="en-US" sz="1000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301C395-B837-4953-BF76-00EAC6135820}"/>
              </a:ext>
            </a:extLst>
          </p:cNvPr>
          <p:cNvCxnSpPr>
            <a:cxnSpLocks/>
            <a:stCxn id="44" idx="2"/>
            <a:endCxn id="86" idx="0"/>
          </p:cNvCxnSpPr>
          <p:nvPr/>
        </p:nvCxnSpPr>
        <p:spPr>
          <a:xfrm>
            <a:off x="5790542" y="5330762"/>
            <a:ext cx="0" cy="608635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93BE879-DEA2-492C-82CF-F6326F0242E2}"/>
              </a:ext>
            </a:extLst>
          </p:cNvPr>
          <p:cNvCxnSpPr>
            <a:cxnSpLocks/>
            <a:stCxn id="44" idx="3"/>
            <a:endCxn id="56" idx="1"/>
          </p:cNvCxnSpPr>
          <p:nvPr/>
        </p:nvCxnSpPr>
        <p:spPr>
          <a:xfrm>
            <a:off x="6510542" y="5042762"/>
            <a:ext cx="9925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296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2445873A-34F2-4BD4-9623-D20984A85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2" y="1079999"/>
            <a:ext cx="2106000" cy="4878900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1382C5A4-0B8C-48F9-8131-D748A06120F5}"/>
              </a:ext>
            </a:extLst>
          </p:cNvPr>
          <p:cNvSpPr/>
          <p:nvPr/>
        </p:nvSpPr>
        <p:spPr>
          <a:xfrm>
            <a:off x="1175210" y="5377637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F8D495D-0E7B-41BF-9175-BE4CDD32FA10}"/>
              </a:ext>
            </a:extLst>
          </p:cNvPr>
          <p:cNvSpPr/>
          <p:nvPr/>
        </p:nvSpPr>
        <p:spPr>
          <a:xfrm>
            <a:off x="1065952" y="2430109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D7561F1-DD69-40F8-9AA4-669ECA9DB4EB}"/>
              </a:ext>
            </a:extLst>
          </p:cNvPr>
          <p:cNvSpPr/>
          <p:nvPr/>
        </p:nvSpPr>
        <p:spPr>
          <a:xfrm>
            <a:off x="1175210" y="2880413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FDFE734-D007-4B92-A4CB-BC8EEC161F82}"/>
              </a:ext>
            </a:extLst>
          </p:cNvPr>
          <p:cNvSpPr/>
          <p:nvPr/>
        </p:nvSpPr>
        <p:spPr>
          <a:xfrm>
            <a:off x="1175210" y="3240717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3.0.4.1. </a:t>
            </a:r>
            <a:r>
              <a:rPr lang="ko-KR" altLang="en-US" dirty="0"/>
              <a:t>회원가입</a:t>
            </a:r>
            <a:r>
              <a:rPr lang="en-US" altLang="ko-KR" dirty="0"/>
              <a:t> : Step1 </a:t>
            </a:r>
            <a:r>
              <a:rPr lang="ko-KR" altLang="en-US" dirty="0"/>
              <a:t>약관동의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7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r>
              <a:rPr lang="ko-KR" altLang="en-US" sz="800" dirty="0"/>
              <a:t>회원가입 화면 </a:t>
            </a:r>
            <a:r>
              <a:rPr lang="en-US" altLang="ko-KR" sz="800" dirty="0"/>
              <a:t>&lt;Step1 </a:t>
            </a:r>
            <a:r>
              <a:rPr lang="ko-KR" altLang="en-US" sz="800" dirty="0"/>
              <a:t>이용약관동의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467097"/>
              </p:ext>
            </p:extLst>
          </p:nvPr>
        </p:nvGraphicFramePr>
        <p:xfrm>
          <a:off x="7920056" y="1642385"/>
          <a:ext cx="3960000" cy="193854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프로세스 팁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회원가입 진행상황 안내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프로그레스바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*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모바일 전용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UI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모두동의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이용동의 항목 전체 동의처리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동의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전체 동의처리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체크 아이콘 선택된 상태로 변경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5153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이용동의 항목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타이틀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내용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동의 버튼 으로 구성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타이틀 우측에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필수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‘,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표시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우측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폴딩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버튼 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약관내용 하단으로 펼쳐짐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28884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다음 버튼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필수항목 모두 동의 선택된 경우에만 버튼 활성화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다음 단계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신청서 작성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으로 화면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461786"/>
                  </a:ext>
                </a:extLst>
              </a:tr>
            </a:tbl>
          </a:graphicData>
        </a:graphic>
      </p:graphicFrame>
      <p:sp>
        <p:nvSpPr>
          <p:cNvPr id="64" name="Rectangle 127">
            <a:extLst>
              <a:ext uri="{FF2B5EF4-FFF2-40B4-BE49-F238E27FC236}">
                <a16:creationId xmlns:a16="http://schemas.microsoft.com/office/drawing/2014/main" id="{22B7E857-457D-4752-839D-893784BC8FB9}"/>
              </a:ext>
            </a:extLst>
          </p:cNvPr>
          <p:cNvSpPr>
            <a:spLocks noChangeAspect="1"/>
          </p:cNvSpPr>
          <p:nvPr/>
        </p:nvSpPr>
        <p:spPr>
          <a:xfrm>
            <a:off x="1080002" y="1079999"/>
            <a:ext cx="2106000" cy="48789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rgbClr val="FF6699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A96EF02-C9AB-4B4E-A91D-6C85E4EA5957}"/>
              </a:ext>
            </a:extLst>
          </p:cNvPr>
          <p:cNvCxnSpPr>
            <a:cxnSpLocks/>
          </p:cNvCxnSpPr>
          <p:nvPr/>
        </p:nvCxnSpPr>
        <p:spPr>
          <a:xfrm>
            <a:off x="897071" y="1505697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D8694F9-C37A-4E17-B085-CA737BEDBA42}"/>
              </a:ext>
            </a:extLst>
          </p:cNvPr>
          <p:cNvCxnSpPr>
            <a:cxnSpLocks/>
          </p:cNvCxnSpPr>
          <p:nvPr/>
        </p:nvCxnSpPr>
        <p:spPr>
          <a:xfrm>
            <a:off x="897071" y="1870822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EE57023-DA0D-48C3-811C-0F8DC3FBC112}"/>
              </a:ext>
            </a:extLst>
          </p:cNvPr>
          <p:cNvCxnSpPr>
            <a:cxnSpLocks/>
          </p:cNvCxnSpPr>
          <p:nvPr/>
        </p:nvCxnSpPr>
        <p:spPr>
          <a:xfrm>
            <a:off x="958983" y="1505697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009F9D8-1AAC-4046-B36F-1DBFB8F904D8}"/>
              </a:ext>
            </a:extLst>
          </p:cNvPr>
          <p:cNvSpPr txBox="1"/>
          <p:nvPr/>
        </p:nvSpPr>
        <p:spPr>
          <a:xfrm>
            <a:off x="694582" y="1619009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A1D78A-D392-42A7-86D9-E2AF27BF0408}"/>
              </a:ext>
            </a:extLst>
          </p:cNvPr>
          <p:cNvSpPr/>
          <p:nvPr/>
        </p:nvSpPr>
        <p:spPr>
          <a:xfrm>
            <a:off x="7920056" y="788227"/>
            <a:ext cx="1152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U_join_001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594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9CBB17C-9015-4338-9208-D59F8D924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2" y="1079999"/>
            <a:ext cx="2106000" cy="449865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3.0.4.2. </a:t>
            </a:r>
            <a:r>
              <a:rPr lang="ko-KR" altLang="en-US" dirty="0"/>
              <a:t>회원가입</a:t>
            </a:r>
            <a:r>
              <a:rPr lang="en-US" altLang="ko-KR" dirty="0"/>
              <a:t> : Step2 </a:t>
            </a:r>
            <a:r>
              <a:rPr lang="ko-KR" altLang="en-US" dirty="0"/>
              <a:t>본인인증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7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r>
              <a:rPr lang="ko-KR" altLang="en-US" sz="800"/>
              <a:t>회원가입 화면 </a:t>
            </a:r>
            <a:r>
              <a:rPr lang="en-US" altLang="ko-KR" sz="800" dirty="0"/>
              <a:t>&lt;Step2 </a:t>
            </a:r>
            <a:r>
              <a:rPr lang="ko-KR" altLang="en-US" sz="800" dirty="0"/>
              <a:t>본인인증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567129"/>
              </p:ext>
            </p:extLst>
          </p:nvPr>
        </p:nvGraphicFramePr>
        <p:xfrm>
          <a:off x="7920056" y="1642385"/>
          <a:ext cx="3960000" cy="107495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본인인증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본인인증 성공 시 자동으로 다음 단계로 이동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인증실패 시 다음단계 이동불가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본인인증에 실패하였습니다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확인 시 본인인증 단계 화면 유지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동일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ci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값 존재하는 경우 다음단계 이동불가 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동일한 회원정보가 존재합니다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’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" name="Rectangle 127">
            <a:extLst>
              <a:ext uri="{FF2B5EF4-FFF2-40B4-BE49-F238E27FC236}">
                <a16:creationId xmlns:a16="http://schemas.microsoft.com/office/drawing/2014/main" id="{22B7E857-457D-4752-839D-893784BC8FB9}"/>
              </a:ext>
            </a:extLst>
          </p:cNvPr>
          <p:cNvSpPr>
            <a:spLocks noChangeAspect="1"/>
          </p:cNvSpPr>
          <p:nvPr/>
        </p:nvSpPr>
        <p:spPr>
          <a:xfrm>
            <a:off x="1080002" y="1079999"/>
            <a:ext cx="2106000" cy="449865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rgbClr val="FF6699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A96EF02-C9AB-4B4E-A91D-6C85E4EA5957}"/>
              </a:ext>
            </a:extLst>
          </p:cNvPr>
          <p:cNvCxnSpPr>
            <a:cxnSpLocks/>
          </p:cNvCxnSpPr>
          <p:nvPr/>
        </p:nvCxnSpPr>
        <p:spPr>
          <a:xfrm>
            <a:off x="897071" y="1505697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D8694F9-C37A-4E17-B085-CA737BEDBA42}"/>
              </a:ext>
            </a:extLst>
          </p:cNvPr>
          <p:cNvCxnSpPr>
            <a:cxnSpLocks/>
          </p:cNvCxnSpPr>
          <p:nvPr/>
        </p:nvCxnSpPr>
        <p:spPr>
          <a:xfrm>
            <a:off x="897071" y="1870822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EE57023-DA0D-48C3-811C-0F8DC3FBC112}"/>
              </a:ext>
            </a:extLst>
          </p:cNvPr>
          <p:cNvCxnSpPr>
            <a:cxnSpLocks/>
          </p:cNvCxnSpPr>
          <p:nvPr/>
        </p:nvCxnSpPr>
        <p:spPr>
          <a:xfrm>
            <a:off x="958983" y="1505697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009F9D8-1AAC-4046-B36F-1DBFB8F904D8}"/>
              </a:ext>
            </a:extLst>
          </p:cNvPr>
          <p:cNvSpPr txBox="1"/>
          <p:nvPr/>
        </p:nvSpPr>
        <p:spPr>
          <a:xfrm>
            <a:off x="694582" y="1619009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B5A62BC-79AB-48A4-B17F-04D1421B7C8E}"/>
              </a:ext>
            </a:extLst>
          </p:cNvPr>
          <p:cNvSpPr/>
          <p:nvPr/>
        </p:nvSpPr>
        <p:spPr>
          <a:xfrm>
            <a:off x="1355211" y="3011799"/>
            <a:ext cx="1550336" cy="931550"/>
          </a:xfrm>
          <a:prstGeom prst="rect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D7561F1-DD69-40F8-9AA4-669ECA9DB4EB}"/>
              </a:ext>
            </a:extLst>
          </p:cNvPr>
          <p:cNvSpPr/>
          <p:nvPr/>
        </p:nvSpPr>
        <p:spPr>
          <a:xfrm>
            <a:off x="1252605" y="2921799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603">
            <a:extLst>
              <a:ext uri="{FF2B5EF4-FFF2-40B4-BE49-F238E27FC236}">
                <a16:creationId xmlns:a16="http://schemas.microsoft.com/office/drawing/2014/main" id="{0D70FA9E-F0C8-4852-947B-2FD8F7A9B389}"/>
              </a:ext>
            </a:extLst>
          </p:cNvPr>
          <p:cNvSpPr/>
          <p:nvPr/>
        </p:nvSpPr>
        <p:spPr>
          <a:xfrm>
            <a:off x="3872207" y="1275812"/>
            <a:ext cx="1638000" cy="5950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본인인증에 실패하였습니다</a:t>
            </a:r>
            <a:r>
              <a:rPr lang="en-US" altLang="ko-KR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1" name="직사각형 609">
            <a:extLst>
              <a:ext uri="{FF2B5EF4-FFF2-40B4-BE49-F238E27FC236}">
                <a16:creationId xmlns:a16="http://schemas.microsoft.com/office/drawing/2014/main" id="{1BF51423-6F28-4B07-9FCB-008E708F1DD6}"/>
              </a:ext>
            </a:extLst>
          </p:cNvPr>
          <p:cNvSpPr/>
          <p:nvPr/>
        </p:nvSpPr>
        <p:spPr>
          <a:xfrm>
            <a:off x="3872207" y="1870822"/>
            <a:ext cx="1638000" cy="25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altLang="ko-KR" sz="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D4E002-D25B-44D1-AB8D-E6B7387097FA}"/>
              </a:ext>
            </a:extLst>
          </p:cNvPr>
          <p:cNvSpPr txBox="1"/>
          <p:nvPr/>
        </p:nvSpPr>
        <p:spPr>
          <a:xfrm>
            <a:off x="3872207" y="1079999"/>
            <a:ext cx="1011495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본인인증 실패한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689010-FB18-4FB9-ABFD-292B12A68014}"/>
              </a:ext>
            </a:extLst>
          </p:cNvPr>
          <p:cNvSpPr txBox="1"/>
          <p:nvPr/>
        </p:nvSpPr>
        <p:spPr>
          <a:xfrm>
            <a:off x="3872207" y="2195525"/>
            <a:ext cx="1362552" cy="268517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4" name="직사각형 603">
            <a:extLst>
              <a:ext uri="{FF2B5EF4-FFF2-40B4-BE49-F238E27FC236}">
                <a16:creationId xmlns:a16="http://schemas.microsoft.com/office/drawing/2014/main" id="{EAF03DFC-794D-44C4-89FC-6C2494852F25}"/>
              </a:ext>
            </a:extLst>
          </p:cNvPr>
          <p:cNvSpPr/>
          <p:nvPr/>
        </p:nvSpPr>
        <p:spPr>
          <a:xfrm>
            <a:off x="3872207" y="2924028"/>
            <a:ext cx="1638000" cy="5950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동일한 회원정보가 존재합니다</a:t>
            </a:r>
            <a:r>
              <a:rPr lang="en-US" altLang="ko-KR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30" name="직사각형 609">
            <a:extLst>
              <a:ext uri="{FF2B5EF4-FFF2-40B4-BE49-F238E27FC236}">
                <a16:creationId xmlns:a16="http://schemas.microsoft.com/office/drawing/2014/main" id="{708C711C-0F77-49CB-9BD5-88CE7B943F24}"/>
              </a:ext>
            </a:extLst>
          </p:cNvPr>
          <p:cNvSpPr/>
          <p:nvPr/>
        </p:nvSpPr>
        <p:spPr>
          <a:xfrm>
            <a:off x="3872207" y="3519038"/>
            <a:ext cx="1638000" cy="25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altLang="ko-KR" sz="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2ADF07-A169-43A9-B6F0-58AF50BDF7B3}"/>
              </a:ext>
            </a:extLst>
          </p:cNvPr>
          <p:cNvSpPr txBox="1"/>
          <p:nvPr/>
        </p:nvSpPr>
        <p:spPr>
          <a:xfrm>
            <a:off x="3872207" y="2728215"/>
            <a:ext cx="1300036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동일회원정보 존재하는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B5AD1A-DED8-46A4-9DA7-E00C025199C0}"/>
              </a:ext>
            </a:extLst>
          </p:cNvPr>
          <p:cNvSpPr txBox="1"/>
          <p:nvPr/>
        </p:nvSpPr>
        <p:spPr>
          <a:xfrm>
            <a:off x="3872207" y="3843741"/>
            <a:ext cx="1832233" cy="430100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동일한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key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존재하는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D656B9-55ED-41B0-B343-3397724E05BB}"/>
              </a:ext>
            </a:extLst>
          </p:cNvPr>
          <p:cNvSpPr/>
          <p:nvPr/>
        </p:nvSpPr>
        <p:spPr>
          <a:xfrm>
            <a:off x="7920056" y="788227"/>
            <a:ext cx="1152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U_join_002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1108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6169ACC-C938-4A08-90B3-C93D981017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Gesture Guide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61A452-E69A-49F2-BFA7-1E1DDDE81D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동작 가이드</a:t>
            </a:r>
          </a:p>
        </p:txBody>
      </p:sp>
      <p:graphicFrame>
        <p:nvGraphicFramePr>
          <p:cNvPr id="5" name="Group 118">
            <a:extLst>
              <a:ext uri="{FF2B5EF4-FFF2-40B4-BE49-F238E27FC236}">
                <a16:creationId xmlns:a16="http://schemas.microsoft.com/office/drawing/2014/main" id="{BE29D7F4-CB2D-4119-8952-408C6974D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390410"/>
              </p:ext>
            </p:extLst>
          </p:nvPr>
        </p:nvGraphicFramePr>
        <p:xfrm>
          <a:off x="359628" y="775694"/>
          <a:ext cx="11523600" cy="5292000"/>
        </p:xfrm>
        <a:graphic>
          <a:graphicData uri="http://schemas.openxmlformats.org/drawingml/2006/table">
            <a:tbl>
              <a:tblPr/>
              <a:tblGrid>
                <a:gridCol w="11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5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kern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 3" pitchFamily="18" charset="2"/>
                        </a:rPr>
                        <a:t>ACTION</a:t>
                      </a:r>
                    </a:p>
                  </a:txBody>
                  <a:tcPr marL="99060" marR="9906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kern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 3" pitchFamily="18" charset="2"/>
                        </a:rPr>
                        <a:t>MARK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kern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 3" pitchFamily="18" charset="2"/>
                        </a:rPr>
                        <a:t>ACTION DEFINITION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kern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 3" pitchFamily="18" charset="2"/>
                        </a:rPr>
                        <a:t>ACTION PRINCIPLE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나눔고딕"/>
                          <a:sym typeface="Wingdings 3" pitchFamily="18" charset="2"/>
                        </a:rPr>
                        <a:t>TAP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나눔고딕"/>
                        <a:sym typeface="Wingdings 3" pitchFamily="18" charset="2"/>
                      </a:endParaRPr>
                    </a:p>
                  </a:txBody>
                  <a:tcPr marL="99060" marR="9906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나눔고딕"/>
                        <a:sym typeface="Wingdings 3" pitchFamily="18" charset="2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9175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손가락으로 한 번 누른 경우</a:t>
                      </a:r>
                    </a:p>
                  </a:txBody>
                  <a:tcPr marL="72000" marR="72000" marT="71990" marB="7199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인터렉션의 실행은 손가락으로 누른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(Press)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 후 떼는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(Release)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시점에서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실행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  <a:p>
                      <a:pPr marL="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터치를 유지한 상태로 다른 영역으로 이동한 후 손가락을 떼면 실행 취소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  <a:p>
                      <a:pPr marL="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단 버추얼 키패드로 입력할 경우에는 터치 하는 즉시 입력 실행</a:t>
                      </a:r>
                    </a:p>
                  </a:txBody>
                  <a:tcPr marL="72000" marR="72000" marT="71990" marB="7199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나눔고딕"/>
                          <a:sym typeface="Wingdings 3" pitchFamily="18" charset="2"/>
                        </a:rPr>
                        <a:t>DOUBLE TAP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나눔고딕"/>
                        <a:sym typeface="Wingdings 3" pitchFamily="18" charset="2"/>
                      </a:endParaRPr>
                    </a:p>
                  </a:txBody>
                  <a:tcPr marL="99060" marR="9906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나눔고딕"/>
                        <a:sym typeface="Wingdings 3" pitchFamily="18" charset="2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손가락으로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1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초 동안 연속 두 번 누른 경우</a:t>
                      </a:r>
                    </a:p>
                  </a:txBody>
                  <a:tcPr marL="72000" marR="72000" marT="71990" marB="7199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마지막 터치 후 손가락을 떼는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(Release)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시점에서 실행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72000" marR="72000" marT="71990" marB="7199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나눔고딕"/>
                          <a:sym typeface="Wingdings 3" pitchFamily="18" charset="2"/>
                        </a:rPr>
                        <a:t>LONG PRESS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나눔고딕"/>
                        <a:sym typeface="Wingdings 3" pitchFamily="18" charset="2"/>
                      </a:endParaRPr>
                    </a:p>
                  </a:txBody>
                  <a:tcPr marL="99060" marR="9906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나눔고딕"/>
                        <a:sym typeface="Wingdings 3" pitchFamily="18" charset="2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9175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손가락으로 누르고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2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초 이상 떼지 않는 경우</a:t>
                      </a:r>
                    </a:p>
                  </a:txBody>
                  <a:tcPr marL="72000" marR="72000" marT="71990" marB="7199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한 지점에서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2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초 전에 터치를 떼면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Tap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으로 인식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72000" marR="72000" marT="71990" marB="7199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나눔고딕"/>
                          <a:sym typeface="Wingdings 3" pitchFamily="18" charset="2"/>
                        </a:rPr>
                        <a:t>DRAG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나눔고딕"/>
                        <a:sym typeface="Wingdings 3" pitchFamily="18" charset="2"/>
                      </a:endParaRPr>
                    </a:p>
                  </a:txBody>
                  <a:tcPr marL="99060" marR="9906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나눔고딕"/>
                        <a:sym typeface="Wingdings 3" pitchFamily="18" charset="2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9175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손가락으로 누르면서 일정 방향으로 이동하는 경우</a:t>
                      </a:r>
                    </a:p>
                  </a:txBody>
                  <a:tcPr marL="72000" marR="72000" marT="71990" marB="7199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손가락으로 누른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(Press)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 후 이동하는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방향으로 화면이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움직이며 손가락을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  <a:p>
                      <a:pPr marL="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뗀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(Release)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지점에서 화면의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이동이 멈춤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72000" marR="72000" marT="71990" marB="7199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9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FLICK</a:t>
                      </a:r>
                      <a:endParaRPr lang="ko-KR" altLang="en-US" sz="9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9060" marR="9906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일정한 방향으로 빠르게 끌어 올리는 경우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72000" marR="72000" marT="71990" marB="7199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리스트 화면에서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리스트 탐색 시 면 스크롤 조작에 적용 할 수 있으며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,</a:t>
                      </a:r>
                    </a:p>
                    <a:p>
                      <a:pPr marL="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터치하여 스크롤 시 별도의 스크롤 바를 제공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  <a:p>
                      <a:pPr marL="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Drag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와 달리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Flick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는 가속도가 적용되며 손가락을 떼면 </a:t>
                      </a:r>
                      <a:r>
                        <a:rPr kumimoji="1" lang="ko-KR" altLang="en-US" sz="9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이동하는 화면이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  <a:p>
                      <a:pPr marL="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   점점 느려지다가 멈춤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</a:p>
                    <a:p>
                      <a:pPr marL="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특정 지점에서 멈추고자 할 경우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tap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으로 정지</a:t>
                      </a:r>
                    </a:p>
                  </a:txBody>
                  <a:tcPr marL="72000" marR="72000" marT="71990" marB="7199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PINCH OUT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9060" marR="9906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떨어진 두 손가락을 누르면서 반대 지점으로 벌리는 경우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72000" marR="72000" marT="71990" marB="7199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두 손가락으로 누른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(Press)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후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벌어지는 거리에 </a:t>
                      </a:r>
                      <a:r>
                        <a:rPr kumimoji="1" lang="ko-KR" altLang="en-US" sz="9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따라 화면을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확대 할 수 있으며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, </a:t>
                      </a:r>
                    </a:p>
                    <a:p>
                      <a:pPr marL="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손가락을 뗀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(Release)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지점에서 확대가 멈춤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  <a:p>
                      <a:pPr marL="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최대 크기로 확대 시 더 이상 제스처가 적용되지 않음</a:t>
                      </a:r>
                    </a:p>
                  </a:txBody>
                  <a:tcPr marL="72000" marR="72000" marT="71990" marB="7199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PINCH IN</a:t>
                      </a:r>
                      <a:endParaRPr lang="ko-KR" altLang="en-US" sz="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9060" marR="9906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떨어진 두 손가락을 누르면서 동일 지점으로 모으는 경우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72000" marR="72000" marT="71990" marB="7199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두 손가락으로 누른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(Press)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후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가까워지는 거리에 </a:t>
                      </a:r>
                      <a:r>
                        <a:rPr kumimoji="1" lang="ko-KR" altLang="en-US" sz="9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따라 화면을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축소 할 수 있으며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,</a:t>
                      </a:r>
                    </a:p>
                    <a:p>
                      <a:pPr marL="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손가락을 뗀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(Release)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지점에서 축소가 멈춤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  <a:p>
                      <a:pPr marL="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최소 크기로 축소 시 더 이상 제스처가 적용되지 않음</a:t>
                      </a:r>
                    </a:p>
                  </a:txBody>
                  <a:tcPr marL="72000" marR="72000" marT="71990" marB="7199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val 2">
            <a:extLst>
              <a:ext uri="{FF2B5EF4-FFF2-40B4-BE49-F238E27FC236}">
                <a16:creationId xmlns:a16="http://schemas.microsoft.com/office/drawing/2014/main" id="{F069D825-7F8C-476D-A2C8-64ED53312907}"/>
              </a:ext>
            </a:extLst>
          </p:cNvPr>
          <p:cNvSpPr>
            <a:spLocks noChangeAspect="1"/>
          </p:cNvSpPr>
          <p:nvPr/>
        </p:nvSpPr>
        <p:spPr>
          <a:xfrm>
            <a:off x="2429627" y="1423694"/>
            <a:ext cx="216000" cy="216000"/>
          </a:xfrm>
          <a:prstGeom prst="ellipse">
            <a:avLst/>
          </a:prstGeom>
          <a:solidFill>
            <a:srgbClr val="33CC3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CA7F4E-1DA7-46A2-A5F8-48E9225DFF76}"/>
              </a:ext>
            </a:extLst>
          </p:cNvPr>
          <p:cNvGrpSpPr/>
          <p:nvPr/>
        </p:nvGrpSpPr>
        <p:grpSpPr>
          <a:xfrm>
            <a:off x="2392079" y="2646145"/>
            <a:ext cx="291096" cy="291096"/>
            <a:chOff x="2392080" y="2790145"/>
            <a:chExt cx="291096" cy="291096"/>
          </a:xfrm>
        </p:grpSpPr>
        <p:sp>
          <p:nvSpPr>
            <p:cNvPr id="8" name="Oval 33">
              <a:extLst>
                <a:ext uri="{FF2B5EF4-FFF2-40B4-BE49-F238E27FC236}">
                  <a16:creationId xmlns:a16="http://schemas.microsoft.com/office/drawing/2014/main" id="{0F46CD9E-6F9B-4470-B62C-EF256D9ADA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2080" y="2790145"/>
              <a:ext cx="291096" cy="291096"/>
            </a:xfrm>
            <a:prstGeom prst="ellipse">
              <a:avLst/>
            </a:prstGeom>
            <a:noFill/>
            <a:ln w="19050">
              <a:solidFill>
                <a:srgbClr val="33CC3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" name="Oval 34">
              <a:extLst>
                <a:ext uri="{FF2B5EF4-FFF2-40B4-BE49-F238E27FC236}">
                  <a16:creationId xmlns:a16="http://schemas.microsoft.com/office/drawing/2014/main" id="{A46AEEF1-6E62-4238-A037-A406C90271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9628" y="2827693"/>
              <a:ext cx="216000" cy="216000"/>
            </a:xfrm>
            <a:prstGeom prst="ellipse">
              <a:avLst/>
            </a:prstGeom>
            <a:solidFill>
              <a:srgbClr val="33CC3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630886-FC8D-4D97-B4D6-014EC7B6ED46}"/>
              </a:ext>
            </a:extLst>
          </p:cNvPr>
          <p:cNvGrpSpPr/>
          <p:nvPr/>
        </p:nvGrpSpPr>
        <p:grpSpPr>
          <a:xfrm>
            <a:off x="2198128" y="4159692"/>
            <a:ext cx="678998" cy="216000"/>
            <a:chOff x="2198129" y="4399093"/>
            <a:chExt cx="678998" cy="216000"/>
          </a:xfrm>
        </p:grpSpPr>
        <p:sp>
          <p:nvSpPr>
            <p:cNvPr id="11" name="Oval 12">
              <a:extLst>
                <a:ext uri="{FF2B5EF4-FFF2-40B4-BE49-F238E27FC236}">
                  <a16:creationId xmlns:a16="http://schemas.microsoft.com/office/drawing/2014/main" id="{279EF0C7-195C-4D38-BF34-B46F791245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8129" y="4399093"/>
              <a:ext cx="216000" cy="216000"/>
            </a:xfrm>
            <a:prstGeom prst="ellipse">
              <a:avLst/>
            </a:prstGeom>
            <a:solidFill>
              <a:srgbClr val="33CC3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3">
              <a:extLst>
                <a:ext uri="{FF2B5EF4-FFF2-40B4-BE49-F238E27FC236}">
                  <a16:creationId xmlns:a16="http://schemas.microsoft.com/office/drawing/2014/main" id="{936FFCFE-811F-485E-9B18-9A130BEA344B}"/>
                </a:ext>
              </a:extLst>
            </p:cNvPr>
            <p:cNvCxnSpPr/>
            <p:nvPr/>
          </p:nvCxnSpPr>
          <p:spPr>
            <a:xfrm>
              <a:off x="2483427" y="4507093"/>
              <a:ext cx="393700" cy="0"/>
            </a:xfrm>
            <a:prstGeom prst="line">
              <a:avLst/>
            </a:prstGeom>
            <a:ln w="19050">
              <a:solidFill>
                <a:srgbClr val="33CC3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A518774-6377-45F0-A754-F26D4AEEB89E}"/>
              </a:ext>
            </a:extLst>
          </p:cNvPr>
          <p:cNvGrpSpPr/>
          <p:nvPr/>
        </p:nvGrpSpPr>
        <p:grpSpPr>
          <a:xfrm>
            <a:off x="2068274" y="3331692"/>
            <a:ext cx="938706" cy="216000"/>
            <a:chOff x="2068275" y="3547693"/>
            <a:chExt cx="938706" cy="216000"/>
          </a:xfrm>
        </p:grpSpPr>
        <p:sp>
          <p:nvSpPr>
            <p:cNvPr id="14" name="Oval 35">
              <a:extLst>
                <a:ext uri="{FF2B5EF4-FFF2-40B4-BE49-F238E27FC236}">
                  <a16:creationId xmlns:a16="http://schemas.microsoft.com/office/drawing/2014/main" id="{00E127BA-A543-4114-B732-A5FC8C3115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68275" y="3547693"/>
              <a:ext cx="216000" cy="216000"/>
            </a:xfrm>
            <a:prstGeom prst="ellipse">
              <a:avLst/>
            </a:prstGeom>
            <a:solidFill>
              <a:srgbClr val="33CC3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4">
              <a:extLst>
                <a:ext uri="{FF2B5EF4-FFF2-40B4-BE49-F238E27FC236}">
                  <a16:creationId xmlns:a16="http://schemas.microsoft.com/office/drawing/2014/main" id="{CE9F49F9-282D-4FE8-AB1D-1BDED14695B3}"/>
                </a:ext>
              </a:extLst>
            </p:cNvPr>
            <p:cNvCxnSpPr/>
            <p:nvPr/>
          </p:nvCxnSpPr>
          <p:spPr>
            <a:xfrm>
              <a:off x="2340778" y="3655693"/>
              <a:ext cx="393700" cy="0"/>
            </a:xfrm>
            <a:prstGeom prst="line">
              <a:avLst/>
            </a:prstGeom>
            <a:ln w="19050">
              <a:solidFill>
                <a:srgbClr val="33CC3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34A75884-6874-4D25-A9EB-8B637FE502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0981" y="3547693"/>
              <a:ext cx="216000" cy="216000"/>
            </a:xfrm>
            <a:prstGeom prst="ellipse">
              <a:avLst/>
            </a:prstGeom>
            <a:solidFill>
              <a:srgbClr val="33CC3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6680C9B-8362-40BB-9F02-827CD033C665}"/>
              </a:ext>
            </a:extLst>
          </p:cNvPr>
          <p:cNvCxnSpPr/>
          <p:nvPr/>
        </p:nvCxnSpPr>
        <p:spPr>
          <a:xfrm>
            <a:off x="2414129" y="775694"/>
            <a:ext cx="19969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30">
            <a:extLst>
              <a:ext uri="{FF2B5EF4-FFF2-40B4-BE49-F238E27FC236}">
                <a16:creationId xmlns:a16="http://schemas.microsoft.com/office/drawing/2014/main" id="{F09BD6DD-7568-414B-9DAB-9609DEEAF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628" y="6185605"/>
            <a:ext cx="432048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900" dirty="0">
                <a:solidFill>
                  <a:srgbClr val="33CC3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/>
              </a:rPr>
              <a:t>focus </a:t>
            </a:r>
            <a:r>
              <a:rPr lang="ko-KR" altLang="en-US" sz="900" dirty="0">
                <a:solidFill>
                  <a:srgbClr val="33CC3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/>
              </a:rPr>
              <a:t>단계를 제공하지 않고 터치 시 바로 실행하는 것을 원칙으로 함 </a:t>
            </a:r>
            <a:r>
              <a:rPr lang="en-US" altLang="ko-KR" sz="900" dirty="0">
                <a:solidFill>
                  <a:srgbClr val="33CC3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/>
              </a:rPr>
              <a:t>(Tap access)</a:t>
            </a:r>
            <a:endParaRPr lang="ko-KR" altLang="en-US" sz="900" dirty="0">
              <a:solidFill>
                <a:srgbClr val="33CC3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나눔고딕 ExtraBold"/>
            </a:endParaRPr>
          </a:p>
        </p:txBody>
      </p:sp>
      <p:sp>
        <p:nvSpPr>
          <p:cNvPr id="19" name="Oval 32">
            <a:extLst>
              <a:ext uri="{FF2B5EF4-FFF2-40B4-BE49-F238E27FC236}">
                <a16:creationId xmlns:a16="http://schemas.microsoft.com/office/drawing/2014/main" id="{34C0D9CC-0458-4B50-8510-3451C06C7F48}"/>
              </a:ext>
            </a:extLst>
          </p:cNvPr>
          <p:cNvSpPr>
            <a:spLocks noChangeAspect="1"/>
          </p:cNvSpPr>
          <p:nvPr/>
        </p:nvSpPr>
        <p:spPr>
          <a:xfrm>
            <a:off x="2417194" y="2023260"/>
            <a:ext cx="240867" cy="240867"/>
          </a:xfrm>
          <a:prstGeom prst="ellipse">
            <a:avLst/>
          </a:prstGeom>
          <a:solidFill>
            <a:srgbClr val="33CC3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" name="Oval 31">
            <a:extLst>
              <a:ext uri="{FF2B5EF4-FFF2-40B4-BE49-F238E27FC236}">
                <a16:creationId xmlns:a16="http://schemas.microsoft.com/office/drawing/2014/main" id="{F42CE63F-1B1F-47E5-85EE-F74FC9738F18}"/>
              </a:ext>
            </a:extLst>
          </p:cNvPr>
          <p:cNvSpPr>
            <a:spLocks noChangeAspect="1"/>
          </p:cNvSpPr>
          <p:nvPr/>
        </p:nvSpPr>
        <p:spPr>
          <a:xfrm>
            <a:off x="2392079" y="1998145"/>
            <a:ext cx="291096" cy="291096"/>
          </a:xfrm>
          <a:prstGeom prst="donut">
            <a:avLst>
              <a:gd name="adj" fmla="val 15962"/>
            </a:avLst>
          </a:prstGeom>
          <a:solidFill>
            <a:srgbClr val="ADEBAD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1264EB-C0A2-4DAE-9828-9D8304B348C2}"/>
              </a:ext>
            </a:extLst>
          </p:cNvPr>
          <p:cNvGrpSpPr/>
          <p:nvPr/>
        </p:nvGrpSpPr>
        <p:grpSpPr>
          <a:xfrm>
            <a:off x="1843173" y="4987692"/>
            <a:ext cx="1388909" cy="216000"/>
            <a:chOff x="1345568" y="4972958"/>
            <a:chExt cx="1388909" cy="216000"/>
          </a:xfrm>
        </p:grpSpPr>
        <p:sp>
          <p:nvSpPr>
            <p:cNvPr id="22" name="Oval 35">
              <a:extLst>
                <a:ext uri="{FF2B5EF4-FFF2-40B4-BE49-F238E27FC236}">
                  <a16:creationId xmlns:a16="http://schemas.microsoft.com/office/drawing/2014/main" id="{3510E6E3-E0C0-4D8A-AB98-96F938932C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68274" y="4972958"/>
              <a:ext cx="216000" cy="216000"/>
            </a:xfrm>
            <a:prstGeom prst="ellipse">
              <a:avLst/>
            </a:prstGeom>
            <a:solidFill>
              <a:srgbClr val="33CC3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4">
              <a:extLst>
                <a:ext uri="{FF2B5EF4-FFF2-40B4-BE49-F238E27FC236}">
                  <a16:creationId xmlns:a16="http://schemas.microsoft.com/office/drawing/2014/main" id="{42C081E9-9A89-4E06-AA41-A51D29A8FE67}"/>
                </a:ext>
              </a:extLst>
            </p:cNvPr>
            <p:cNvCxnSpPr/>
            <p:nvPr/>
          </p:nvCxnSpPr>
          <p:spPr>
            <a:xfrm>
              <a:off x="2340777" y="5080958"/>
              <a:ext cx="393700" cy="0"/>
            </a:xfrm>
            <a:prstGeom prst="line">
              <a:avLst/>
            </a:prstGeom>
            <a:ln w="19050">
              <a:solidFill>
                <a:srgbClr val="33CC3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35">
              <a:extLst>
                <a:ext uri="{FF2B5EF4-FFF2-40B4-BE49-F238E27FC236}">
                  <a16:creationId xmlns:a16="http://schemas.microsoft.com/office/drawing/2014/main" id="{37B96523-4210-4E07-A76C-8F05C1FA22C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795771" y="4972958"/>
              <a:ext cx="216000" cy="216000"/>
            </a:xfrm>
            <a:prstGeom prst="ellipse">
              <a:avLst/>
            </a:prstGeom>
            <a:solidFill>
              <a:srgbClr val="33CC3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Connector 4">
              <a:extLst>
                <a:ext uri="{FF2B5EF4-FFF2-40B4-BE49-F238E27FC236}">
                  <a16:creationId xmlns:a16="http://schemas.microsoft.com/office/drawing/2014/main" id="{1E73D5B2-F7B5-463D-B953-5B571EBA2BF6}"/>
                </a:ext>
              </a:extLst>
            </p:cNvPr>
            <p:cNvCxnSpPr/>
            <p:nvPr/>
          </p:nvCxnSpPr>
          <p:spPr>
            <a:xfrm flipH="1">
              <a:off x="1345568" y="5080958"/>
              <a:ext cx="393700" cy="0"/>
            </a:xfrm>
            <a:prstGeom prst="line">
              <a:avLst/>
            </a:prstGeom>
            <a:ln w="19050">
              <a:solidFill>
                <a:srgbClr val="33CC3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06CEF25-7C3F-48AE-8F0A-327CBF65042C}"/>
              </a:ext>
            </a:extLst>
          </p:cNvPr>
          <p:cNvGrpSpPr/>
          <p:nvPr/>
        </p:nvGrpSpPr>
        <p:grpSpPr>
          <a:xfrm>
            <a:off x="1843173" y="5635692"/>
            <a:ext cx="1388909" cy="216000"/>
            <a:chOff x="1843173" y="5601238"/>
            <a:chExt cx="1388909" cy="21600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6972E8C-2C4C-4FE1-846F-1F48AA72FC72}"/>
                </a:ext>
              </a:extLst>
            </p:cNvPr>
            <p:cNvGrpSpPr/>
            <p:nvPr/>
          </p:nvGrpSpPr>
          <p:grpSpPr>
            <a:xfrm flipH="1">
              <a:off x="2565879" y="5601238"/>
              <a:ext cx="666203" cy="216000"/>
              <a:chOff x="2565879" y="5601238"/>
              <a:chExt cx="666203" cy="216000"/>
            </a:xfrm>
          </p:grpSpPr>
          <p:sp>
            <p:nvSpPr>
              <p:cNvPr id="31" name="Oval 35">
                <a:extLst>
                  <a:ext uri="{FF2B5EF4-FFF2-40B4-BE49-F238E27FC236}">
                    <a16:creationId xmlns:a16="http://schemas.microsoft.com/office/drawing/2014/main" id="{06F37A65-90BD-4C78-9123-651E62B482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65879" y="5601238"/>
                <a:ext cx="216000" cy="216000"/>
              </a:xfrm>
              <a:prstGeom prst="ellipse">
                <a:avLst/>
              </a:prstGeom>
              <a:solidFill>
                <a:srgbClr val="33CC33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2" name="Straight Connector 4">
                <a:extLst>
                  <a:ext uri="{FF2B5EF4-FFF2-40B4-BE49-F238E27FC236}">
                    <a16:creationId xmlns:a16="http://schemas.microsoft.com/office/drawing/2014/main" id="{AD9332D5-481A-4912-BA80-D571908CF786}"/>
                  </a:ext>
                </a:extLst>
              </p:cNvPr>
              <p:cNvCxnSpPr/>
              <p:nvPr/>
            </p:nvCxnSpPr>
            <p:spPr>
              <a:xfrm>
                <a:off x="2838382" y="5709238"/>
                <a:ext cx="393700" cy="0"/>
              </a:xfrm>
              <a:prstGeom prst="line">
                <a:avLst/>
              </a:prstGeom>
              <a:ln w="19050">
                <a:solidFill>
                  <a:srgbClr val="33CC3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4D093FC-79E2-48EF-9FC7-539D2EFDE6DA}"/>
                </a:ext>
              </a:extLst>
            </p:cNvPr>
            <p:cNvGrpSpPr/>
            <p:nvPr/>
          </p:nvGrpSpPr>
          <p:grpSpPr>
            <a:xfrm flipH="1">
              <a:off x="1843173" y="5601238"/>
              <a:ext cx="666203" cy="216000"/>
              <a:chOff x="1843173" y="5601238"/>
              <a:chExt cx="666203" cy="216000"/>
            </a:xfrm>
          </p:grpSpPr>
          <p:sp>
            <p:nvSpPr>
              <p:cNvPr id="29" name="Oval 35">
                <a:extLst>
                  <a:ext uri="{FF2B5EF4-FFF2-40B4-BE49-F238E27FC236}">
                    <a16:creationId xmlns:a16="http://schemas.microsoft.com/office/drawing/2014/main" id="{55342645-DD62-4E51-939D-E85EC842917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293376" y="5601238"/>
                <a:ext cx="216000" cy="216000"/>
              </a:xfrm>
              <a:prstGeom prst="ellipse">
                <a:avLst/>
              </a:prstGeom>
              <a:solidFill>
                <a:srgbClr val="33CC33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0" name="Straight Connector 4">
                <a:extLst>
                  <a:ext uri="{FF2B5EF4-FFF2-40B4-BE49-F238E27FC236}">
                    <a16:creationId xmlns:a16="http://schemas.microsoft.com/office/drawing/2014/main" id="{752F98BE-C7CB-4DE8-B493-4FA35233BB46}"/>
                  </a:ext>
                </a:extLst>
              </p:cNvPr>
              <p:cNvCxnSpPr/>
              <p:nvPr/>
            </p:nvCxnSpPr>
            <p:spPr>
              <a:xfrm flipH="1">
                <a:off x="1843173" y="5709238"/>
                <a:ext cx="393700" cy="0"/>
              </a:xfrm>
              <a:prstGeom prst="line">
                <a:avLst/>
              </a:prstGeom>
              <a:ln w="19050">
                <a:solidFill>
                  <a:srgbClr val="33CC3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28851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AE0B236-E786-4EB7-B889-5B8F3CE42B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17"/>
          <a:stretch/>
        </p:blipFill>
        <p:spPr>
          <a:xfrm>
            <a:off x="1080002" y="1079999"/>
            <a:ext cx="2106000" cy="386175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2228240-20F2-4DEB-8D25-2C3C10F51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37"/>
          <a:stretch/>
        </p:blipFill>
        <p:spPr>
          <a:xfrm>
            <a:off x="3446493" y="1450025"/>
            <a:ext cx="2106000" cy="3373973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3.0.4.3. </a:t>
            </a:r>
            <a:r>
              <a:rPr lang="ko-KR" altLang="en-US" dirty="0"/>
              <a:t>회원가입</a:t>
            </a:r>
            <a:r>
              <a:rPr lang="en-US" altLang="ko-KR" dirty="0"/>
              <a:t> : Step3 </a:t>
            </a:r>
            <a:r>
              <a:rPr lang="ko-KR" altLang="en-US" dirty="0"/>
              <a:t>회원정보입력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7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r>
              <a:rPr lang="ko-KR" altLang="en-US" sz="800"/>
              <a:t>회원가입 화면 </a:t>
            </a:r>
            <a:r>
              <a:rPr lang="en-US" altLang="ko-KR" sz="800" dirty="0"/>
              <a:t>&lt;Step3 </a:t>
            </a:r>
            <a:r>
              <a:rPr lang="ko-KR" altLang="en-US" sz="800" dirty="0"/>
              <a:t>회원정보입력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815998"/>
              </p:ext>
            </p:extLst>
          </p:nvPr>
        </p:nvGraphicFramePr>
        <p:xfrm>
          <a:off x="7920056" y="1642385"/>
          <a:ext cx="3960000" cy="489509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아이디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사용할 아이디 입력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중복확인 필수진행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영문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소문자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 조합으로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4~16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이내로 작성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대문자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특수문자 사용 불가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입력한 텍스트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부적격할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경우 입력필드 하단에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미입력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아이디를 입력해주세요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형식 부적격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영문 소문자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숫자포함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 / 4~16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이내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중복확인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하지 않고 비밀번호 입력필드 선택 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1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1-1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중복확인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입력한 아이디 동일 계정존재여부 조회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결과값 입력필드 하단에 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중복확인통과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사용가능한 아이디입니다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동일계정존재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사용중인 아이디입니다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탈퇴한계정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탈퇴한 계정으로 가입 불가능합니다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아이디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미입력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상태에서 버튼 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Alert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제공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9052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비밀번호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사용할 비밀번호 입력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영문 대소문자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특수문자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가지 이상 조합으로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10~16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이내로 작성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•&lt;Caps Lock&gt;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켜져있을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경우 입력필드 하단에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Alert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‘Caps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Lock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 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켜져있습니다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32625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입력한 텍스트의 조건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부적격할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경우 입력필드 하단에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미입력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비밀번호를 입력해주세요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형식 부적격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영문 대소문자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특수문자 포함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 / 10~16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이내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X’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28273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2-1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비밀번호 확인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입력한 비밀번호와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동일값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입력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일치할 경우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입력피드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하단에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비밀번호가 일치합니다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•&lt;Caps Lock&gt;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켜져있을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경우 입력필드 하단에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Alert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‘Caps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Lock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 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켜져있습니다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73447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입력한 텍스트의 조건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부적격할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경우 입력필드 하단에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불일치 또는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미입력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비밀번호가 일치하지 않습니다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390067"/>
                  </a:ext>
                </a:extLst>
              </a:tr>
            </a:tbl>
          </a:graphicData>
        </a:graphic>
      </p:graphicFrame>
      <p:sp>
        <p:nvSpPr>
          <p:cNvPr id="64" name="Rectangle 127">
            <a:extLst>
              <a:ext uri="{FF2B5EF4-FFF2-40B4-BE49-F238E27FC236}">
                <a16:creationId xmlns:a16="http://schemas.microsoft.com/office/drawing/2014/main" id="{22B7E857-457D-4752-839D-893784BC8FB9}"/>
              </a:ext>
            </a:extLst>
          </p:cNvPr>
          <p:cNvSpPr>
            <a:spLocks noChangeAspect="1"/>
          </p:cNvSpPr>
          <p:nvPr/>
        </p:nvSpPr>
        <p:spPr>
          <a:xfrm>
            <a:off x="1080002" y="1079999"/>
            <a:ext cx="2106000" cy="3933961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rgbClr val="FF6699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A96EF02-C9AB-4B4E-A91D-6C85E4EA5957}"/>
              </a:ext>
            </a:extLst>
          </p:cNvPr>
          <p:cNvCxnSpPr>
            <a:cxnSpLocks/>
          </p:cNvCxnSpPr>
          <p:nvPr/>
        </p:nvCxnSpPr>
        <p:spPr>
          <a:xfrm>
            <a:off x="897071" y="1505697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D8694F9-C37A-4E17-B085-CA737BEDBA42}"/>
              </a:ext>
            </a:extLst>
          </p:cNvPr>
          <p:cNvCxnSpPr>
            <a:cxnSpLocks/>
          </p:cNvCxnSpPr>
          <p:nvPr/>
        </p:nvCxnSpPr>
        <p:spPr>
          <a:xfrm>
            <a:off x="897071" y="1870822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EE57023-DA0D-48C3-811C-0F8DC3FBC112}"/>
              </a:ext>
            </a:extLst>
          </p:cNvPr>
          <p:cNvCxnSpPr>
            <a:cxnSpLocks/>
          </p:cNvCxnSpPr>
          <p:nvPr/>
        </p:nvCxnSpPr>
        <p:spPr>
          <a:xfrm>
            <a:off x="958983" y="1505697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009F9D8-1AAC-4046-B36F-1DBFB8F904D8}"/>
              </a:ext>
            </a:extLst>
          </p:cNvPr>
          <p:cNvSpPr txBox="1"/>
          <p:nvPr/>
        </p:nvSpPr>
        <p:spPr>
          <a:xfrm>
            <a:off x="694582" y="1619009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D7561F1-DD69-40F8-9AA4-669ECA9DB4EB}"/>
              </a:ext>
            </a:extLst>
          </p:cNvPr>
          <p:cNvSpPr/>
          <p:nvPr/>
        </p:nvSpPr>
        <p:spPr>
          <a:xfrm>
            <a:off x="1048544" y="3040618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BBA780-0A42-4479-98AA-109DF0BA5553}"/>
              </a:ext>
            </a:extLst>
          </p:cNvPr>
          <p:cNvSpPr/>
          <p:nvPr/>
        </p:nvSpPr>
        <p:spPr>
          <a:xfrm>
            <a:off x="958983" y="4941759"/>
            <a:ext cx="2374767" cy="2189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Rectangle 127">
            <a:extLst>
              <a:ext uri="{FF2B5EF4-FFF2-40B4-BE49-F238E27FC236}">
                <a16:creationId xmlns:a16="http://schemas.microsoft.com/office/drawing/2014/main" id="{0C50AEC7-FA02-45BC-9569-F924A1FF2F51}"/>
              </a:ext>
            </a:extLst>
          </p:cNvPr>
          <p:cNvSpPr>
            <a:spLocks noChangeAspect="1"/>
          </p:cNvSpPr>
          <p:nvPr/>
        </p:nvSpPr>
        <p:spPr>
          <a:xfrm>
            <a:off x="3446493" y="1450025"/>
            <a:ext cx="2106000" cy="3373974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65B943-6882-4E86-8718-DA99FE0C75C5}"/>
              </a:ext>
            </a:extLst>
          </p:cNvPr>
          <p:cNvSpPr/>
          <p:nvPr/>
        </p:nvSpPr>
        <p:spPr>
          <a:xfrm>
            <a:off x="3245108" y="1390760"/>
            <a:ext cx="2374767" cy="2189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159AB7D-AF07-43E9-A6DA-DCCC02B3E0B7}"/>
              </a:ext>
            </a:extLst>
          </p:cNvPr>
          <p:cNvSpPr/>
          <p:nvPr/>
        </p:nvSpPr>
        <p:spPr>
          <a:xfrm>
            <a:off x="2433922" y="3130618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EE98751-0870-449A-8FCA-A996B9B70726}"/>
              </a:ext>
            </a:extLst>
          </p:cNvPr>
          <p:cNvGrpSpPr/>
          <p:nvPr/>
        </p:nvGrpSpPr>
        <p:grpSpPr>
          <a:xfrm>
            <a:off x="5821260" y="1310494"/>
            <a:ext cx="1638000" cy="754804"/>
            <a:chOff x="3872208" y="3016529"/>
            <a:chExt cx="1638000" cy="754804"/>
          </a:xfrm>
        </p:grpSpPr>
        <p:sp>
          <p:nvSpPr>
            <p:cNvPr id="43" name="직사각형 603">
              <a:extLst>
                <a:ext uri="{FF2B5EF4-FFF2-40B4-BE49-F238E27FC236}">
                  <a16:creationId xmlns:a16="http://schemas.microsoft.com/office/drawing/2014/main" id="{ECF2D877-656F-4FD2-9B54-D9A37D0FACEA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아이디 중복확인을 해주세요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44" name="직사각형 609">
              <a:extLst>
                <a:ext uri="{FF2B5EF4-FFF2-40B4-BE49-F238E27FC236}">
                  <a16:creationId xmlns:a16="http://schemas.microsoft.com/office/drawing/2014/main" id="{739ABCFA-BD27-4D20-8CE0-E913B4B62242}"/>
                </a:ext>
              </a:extLst>
            </p:cNvPr>
            <p:cNvSpPr/>
            <p:nvPr/>
          </p:nvSpPr>
          <p:spPr>
            <a:xfrm>
              <a:off x="3872208" y="3519333"/>
              <a:ext cx="1637999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20E5DCD-8B08-4957-B69C-280C0B4D8D6F}"/>
              </a:ext>
            </a:extLst>
          </p:cNvPr>
          <p:cNvSpPr txBox="1"/>
          <p:nvPr/>
        </p:nvSpPr>
        <p:spPr>
          <a:xfrm>
            <a:off x="5821260" y="1114681"/>
            <a:ext cx="1229504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1.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 중복확인 </a:t>
            </a:r>
            <a:r>
              <a:rPr lang="ko-KR" altLang="en-US" sz="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미실시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69AE02-79A1-4DD3-BBEC-907396138D4E}"/>
              </a:ext>
            </a:extLst>
          </p:cNvPr>
          <p:cNvSpPr txBox="1"/>
          <p:nvPr/>
        </p:nvSpPr>
        <p:spPr>
          <a:xfrm>
            <a:off x="5821260" y="2138001"/>
            <a:ext cx="1362552" cy="268517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8C4751-BD85-4D54-951C-9A28E03972B2}"/>
              </a:ext>
            </a:extLst>
          </p:cNvPr>
          <p:cNvGrpSpPr/>
          <p:nvPr/>
        </p:nvGrpSpPr>
        <p:grpSpPr>
          <a:xfrm>
            <a:off x="5821260" y="2750582"/>
            <a:ext cx="1638000" cy="754804"/>
            <a:chOff x="3872208" y="3016529"/>
            <a:chExt cx="1638000" cy="754804"/>
          </a:xfrm>
        </p:grpSpPr>
        <p:sp>
          <p:nvSpPr>
            <p:cNvPr id="52" name="직사각형 603">
              <a:extLst>
                <a:ext uri="{FF2B5EF4-FFF2-40B4-BE49-F238E27FC236}">
                  <a16:creationId xmlns:a16="http://schemas.microsoft.com/office/drawing/2014/main" id="{D034AF1D-E1D0-4097-B447-F43285C4AA48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아이디를 입력해주세요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53" name="직사각형 609">
              <a:extLst>
                <a:ext uri="{FF2B5EF4-FFF2-40B4-BE49-F238E27FC236}">
                  <a16:creationId xmlns:a16="http://schemas.microsoft.com/office/drawing/2014/main" id="{AF182154-0A5D-40E6-BE43-757E0E39EFEE}"/>
                </a:ext>
              </a:extLst>
            </p:cNvPr>
            <p:cNvSpPr/>
            <p:nvPr/>
          </p:nvSpPr>
          <p:spPr>
            <a:xfrm>
              <a:off x="3872208" y="3519333"/>
              <a:ext cx="1637999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8AA8F3D-5588-4164-8CF9-7769E3D5698A}"/>
              </a:ext>
            </a:extLst>
          </p:cNvPr>
          <p:cNvSpPr txBox="1"/>
          <p:nvPr/>
        </p:nvSpPr>
        <p:spPr>
          <a:xfrm>
            <a:off x="5821260" y="2554769"/>
            <a:ext cx="1453924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1-1.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 </a:t>
            </a:r>
            <a:r>
              <a:rPr lang="ko-KR" altLang="en-US" sz="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미입력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후 중복확인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33CE1C-011F-4FC2-9E49-184C21EBFE01}"/>
              </a:ext>
            </a:extLst>
          </p:cNvPr>
          <p:cNvSpPr txBox="1"/>
          <p:nvPr/>
        </p:nvSpPr>
        <p:spPr>
          <a:xfrm>
            <a:off x="5821260" y="3578089"/>
            <a:ext cx="1362552" cy="268517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1ADA697-D4E7-4599-9EDE-4092428A10B8}"/>
              </a:ext>
            </a:extLst>
          </p:cNvPr>
          <p:cNvSpPr/>
          <p:nvPr/>
        </p:nvSpPr>
        <p:spPr>
          <a:xfrm>
            <a:off x="1048544" y="3712347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7AFC05C-34A7-4CD5-967A-A5FD1D568D9E}"/>
              </a:ext>
            </a:extLst>
          </p:cNvPr>
          <p:cNvSpPr/>
          <p:nvPr/>
        </p:nvSpPr>
        <p:spPr>
          <a:xfrm>
            <a:off x="1048544" y="4303221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2-1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1BC4DF-D906-412D-A096-BFB1228E7263}"/>
              </a:ext>
            </a:extLst>
          </p:cNvPr>
          <p:cNvSpPr/>
          <p:nvPr/>
        </p:nvSpPr>
        <p:spPr>
          <a:xfrm>
            <a:off x="7920056" y="788227"/>
            <a:ext cx="1152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U_join_003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244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99177-4D73-4063-867A-E23EAF0570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18" b="98"/>
          <a:stretch/>
        </p:blipFill>
        <p:spPr>
          <a:xfrm>
            <a:off x="3446493" y="1450025"/>
            <a:ext cx="2106000" cy="3867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E0B236-E786-4EB7-B889-5B8F3CE42B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17"/>
          <a:stretch/>
        </p:blipFill>
        <p:spPr>
          <a:xfrm>
            <a:off x="1080002" y="1079999"/>
            <a:ext cx="2106000" cy="3861753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3.0.4.3. </a:t>
            </a:r>
            <a:r>
              <a:rPr lang="ko-KR" altLang="en-US" dirty="0"/>
              <a:t>회원가입</a:t>
            </a:r>
            <a:r>
              <a:rPr lang="en-US" altLang="ko-KR" dirty="0"/>
              <a:t> : Step3 </a:t>
            </a:r>
            <a:r>
              <a:rPr lang="ko-KR" altLang="en-US" dirty="0"/>
              <a:t>회원정보입력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7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r>
              <a:rPr lang="ko-KR" altLang="en-US" sz="800"/>
              <a:t>회원가입 화면 </a:t>
            </a:r>
            <a:r>
              <a:rPr lang="en-US" altLang="ko-KR" sz="800" dirty="0"/>
              <a:t>&lt;Step3 </a:t>
            </a:r>
            <a:r>
              <a:rPr lang="ko-KR" altLang="en-US" sz="800" dirty="0"/>
              <a:t>회원정보입력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792838"/>
              </p:ext>
            </p:extLst>
          </p:nvPr>
        </p:nvGraphicFramePr>
        <p:xfrm>
          <a:off x="7920056" y="1642385"/>
          <a:ext cx="3960000" cy="355397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이름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본인인증 수집 데이터 연동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자동입력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수정불가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수집불가한 경우 직접입력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이메일주소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필수 입력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이메일 도메인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미입력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입력피드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하단에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형식이 올바르지 않습니다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70691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5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휴대폰 번호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본인인증 수집 데이터 연동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자동입력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수정불가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수집불가한 경우 직접입력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1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5-1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본인인증으로 휴대폰번호를 수집하지 못하였을 때 제공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(*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조건은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97p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동일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754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6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전화번호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입력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 이외 문자입력 시 입력필드에서 즉시삭제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9052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7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주소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주소검색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주소검색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API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연동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(API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서비스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 제공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검색을 통한 주소 입력된 경우에만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상세주소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”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미입력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시 입력필드 하단에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상세주소를 입력해 주세요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32625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8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가입하기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가입완료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완료 팝업 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필수입력항목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미입력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282736"/>
                  </a:ext>
                </a:extLst>
              </a:tr>
            </a:tbl>
          </a:graphicData>
        </a:graphic>
      </p:graphicFrame>
      <p:sp>
        <p:nvSpPr>
          <p:cNvPr id="64" name="Rectangle 127">
            <a:extLst>
              <a:ext uri="{FF2B5EF4-FFF2-40B4-BE49-F238E27FC236}">
                <a16:creationId xmlns:a16="http://schemas.microsoft.com/office/drawing/2014/main" id="{22B7E857-457D-4752-839D-893784BC8FB9}"/>
              </a:ext>
            </a:extLst>
          </p:cNvPr>
          <p:cNvSpPr>
            <a:spLocks noChangeAspect="1"/>
          </p:cNvSpPr>
          <p:nvPr/>
        </p:nvSpPr>
        <p:spPr>
          <a:xfrm>
            <a:off x="1080002" y="1079999"/>
            <a:ext cx="2106000" cy="3933961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rgbClr val="FF6699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A96EF02-C9AB-4B4E-A91D-6C85E4EA5957}"/>
              </a:ext>
            </a:extLst>
          </p:cNvPr>
          <p:cNvCxnSpPr>
            <a:cxnSpLocks/>
          </p:cNvCxnSpPr>
          <p:nvPr/>
        </p:nvCxnSpPr>
        <p:spPr>
          <a:xfrm>
            <a:off x="897071" y="1505697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D8694F9-C37A-4E17-B085-CA737BEDBA42}"/>
              </a:ext>
            </a:extLst>
          </p:cNvPr>
          <p:cNvCxnSpPr>
            <a:cxnSpLocks/>
          </p:cNvCxnSpPr>
          <p:nvPr/>
        </p:nvCxnSpPr>
        <p:spPr>
          <a:xfrm>
            <a:off x="897071" y="1870822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EE57023-DA0D-48C3-811C-0F8DC3FBC112}"/>
              </a:ext>
            </a:extLst>
          </p:cNvPr>
          <p:cNvCxnSpPr>
            <a:cxnSpLocks/>
          </p:cNvCxnSpPr>
          <p:nvPr/>
        </p:nvCxnSpPr>
        <p:spPr>
          <a:xfrm>
            <a:off x="958983" y="1505697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009F9D8-1AAC-4046-B36F-1DBFB8F904D8}"/>
              </a:ext>
            </a:extLst>
          </p:cNvPr>
          <p:cNvSpPr txBox="1"/>
          <p:nvPr/>
        </p:nvSpPr>
        <p:spPr>
          <a:xfrm>
            <a:off x="694582" y="1619009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BBA780-0A42-4479-98AA-109DF0BA5553}"/>
              </a:ext>
            </a:extLst>
          </p:cNvPr>
          <p:cNvSpPr/>
          <p:nvPr/>
        </p:nvSpPr>
        <p:spPr>
          <a:xfrm>
            <a:off x="958983" y="4941759"/>
            <a:ext cx="2374767" cy="2189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Rectangle 127">
            <a:extLst>
              <a:ext uri="{FF2B5EF4-FFF2-40B4-BE49-F238E27FC236}">
                <a16:creationId xmlns:a16="http://schemas.microsoft.com/office/drawing/2014/main" id="{0C50AEC7-FA02-45BC-9569-F924A1FF2F51}"/>
              </a:ext>
            </a:extLst>
          </p:cNvPr>
          <p:cNvSpPr>
            <a:spLocks noChangeAspect="1"/>
          </p:cNvSpPr>
          <p:nvPr/>
        </p:nvSpPr>
        <p:spPr>
          <a:xfrm>
            <a:off x="3446493" y="1450025"/>
            <a:ext cx="2106000" cy="386715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65B943-6882-4E86-8718-DA99FE0C75C5}"/>
              </a:ext>
            </a:extLst>
          </p:cNvPr>
          <p:cNvSpPr/>
          <p:nvPr/>
        </p:nvSpPr>
        <p:spPr>
          <a:xfrm>
            <a:off x="3245108" y="1390760"/>
            <a:ext cx="2374767" cy="2189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EE98751-0870-449A-8FCA-A996B9B70726}"/>
              </a:ext>
            </a:extLst>
          </p:cNvPr>
          <p:cNvGrpSpPr/>
          <p:nvPr/>
        </p:nvGrpSpPr>
        <p:grpSpPr>
          <a:xfrm>
            <a:off x="5821260" y="1310494"/>
            <a:ext cx="1638000" cy="754804"/>
            <a:chOff x="3872208" y="3016529"/>
            <a:chExt cx="1638000" cy="754804"/>
          </a:xfrm>
        </p:grpSpPr>
        <p:sp>
          <p:nvSpPr>
            <p:cNvPr id="43" name="직사각형 603">
              <a:extLst>
                <a:ext uri="{FF2B5EF4-FFF2-40B4-BE49-F238E27FC236}">
                  <a16:creationId xmlns:a16="http://schemas.microsoft.com/office/drawing/2014/main" id="{ECF2D877-656F-4FD2-9B54-D9A37D0FACEA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회원가입이 완료되었습니다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44" name="직사각형 609">
              <a:extLst>
                <a:ext uri="{FF2B5EF4-FFF2-40B4-BE49-F238E27FC236}">
                  <a16:creationId xmlns:a16="http://schemas.microsoft.com/office/drawing/2014/main" id="{739ABCFA-BD27-4D20-8CE0-E913B4B62242}"/>
                </a:ext>
              </a:extLst>
            </p:cNvPr>
            <p:cNvSpPr/>
            <p:nvPr/>
          </p:nvSpPr>
          <p:spPr>
            <a:xfrm>
              <a:off x="3872208" y="3519333"/>
              <a:ext cx="1637999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20E5DCD-8B08-4957-B69C-280C0B4D8D6F}"/>
              </a:ext>
            </a:extLst>
          </p:cNvPr>
          <p:cNvSpPr txBox="1"/>
          <p:nvPr/>
        </p:nvSpPr>
        <p:spPr>
          <a:xfrm>
            <a:off x="5821260" y="1114681"/>
            <a:ext cx="594715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7.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가입완료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D7561F1-DD69-40F8-9AA4-669ECA9DB4EB}"/>
              </a:ext>
            </a:extLst>
          </p:cNvPr>
          <p:cNvSpPr/>
          <p:nvPr/>
        </p:nvSpPr>
        <p:spPr>
          <a:xfrm>
            <a:off x="3387387" y="1619009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9396CC-3A75-43B1-B683-E0EC67A779D2}"/>
              </a:ext>
            </a:extLst>
          </p:cNvPr>
          <p:cNvSpPr/>
          <p:nvPr/>
        </p:nvSpPr>
        <p:spPr>
          <a:xfrm>
            <a:off x="3387387" y="2146571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A9F7CF1-B89E-43A0-9348-086E7D41D9CC}"/>
              </a:ext>
            </a:extLst>
          </p:cNvPr>
          <p:cNvSpPr/>
          <p:nvPr/>
        </p:nvSpPr>
        <p:spPr>
          <a:xfrm>
            <a:off x="3387387" y="2660582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F87E9D3-2F00-48EB-8706-037DAF62E5DE}"/>
              </a:ext>
            </a:extLst>
          </p:cNvPr>
          <p:cNvSpPr/>
          <p:nvPr/>
        </p:nvSpPr>
        <p:spPr>
          <a:xfrm>
            <a:off x="3387387" y="321623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2AA04F4-4BFC-4196-B24B-12EE427EAF7C}"/>
              </a:ext>
            </a:extLst>
          </p:cNvPr>
          <p:cNvSpPr/>
          <p:nvPr/>
        </p:nvSpPr>
        <p:spPr>
          <a:xfrm>
            <a:off x="3387387" y="372935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EC88629-6EB4-4CA1-BF53-C99C6EA3CD2A}"/>
              </a:ext>
            </a:extLst>
          </p:cNvPr>
          <p:cNvGrpSpPr/>
          <p:nvPr/>
        </p:nvGrpSpPr>
        <p:grpSpPr>
          <a:xfrm>
            <a:off x="5821260" y="2803278"/>
            <a:ext cx="1638000" cy="754804"/>
            <a:chOff x="3872208" y="3016529"/>
            <a:chExt cx="1638000" cy="754804"/>
          </a:xfrm>
        </p:grpSpPr>
        <p:sp>
          <p:nvSpPr>
            <p:cNvPr id="72" name="직사각형 603">
              <a:extLst>
                <a:ext uri="{FF2B5EF4-FFF2-40B4-BE49-F238E27FC236}">
                  <a16:creationId xmlns:a16="http://schemas.microsoft.com/office/drawing/2014/main" id="{5991821C-FCCC-422B-B952-261F5C16F7C4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아이디를 입력해 주세요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73" name="직사각형 609">
              <a:extLst>
                <a:ext uri="{FF2B5EF4-FFF2-40B4-BE49-F238E27FC236}">
                  <a16:creationId xmlns:a16="http://schemas.microsoft.com/office/drawing/2014/main" id="{7655EBBA-904B-472A-AAE6-94CFCE95AD27}"/>
                </a:ext>
              </a:extLst>
            </p:cNvPr>
            <p:cNvSpPr/>
            <p:nvPr/>
          </p:nvSpPr>
          <p:spPr>
            <a:xfrm>
              <a:off x="3872208" y="3519333"/>
              <a:ext cx="1637999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76A5755D-246D-4677-9C0B-8E9EDAF06A09}"/>
              </a:ext>
            </a:extLst>
          </p:cNvPr>
          <p:cNvSpPr txBox="1"/>
          <p:nvPr/>
        </p:nvSpPr>
        <p:spPr>
          <a:xfrm>
            <a:off x="5821260" y="2607465"/>
            <a:ext cx="1133324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7.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필수항목 </a:t>
            </a:r>
            <a:r>
              <a:rPr lang="ko-KR" altLang="en-US" sz="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미입력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6E8947B-C43E-49A8-A046-F1700FCB66DA}"/>
              </a:ext>
            </a:extLst>
          </p:cNvPr>
          <p:cNvSpPr txBox="1"/>
          <p:nvPr/>
        </p:nvSpPr>
        <p:spPr>
          <a:xfrm>
            <a:off x="5821260" y="6401123"/>
            <a:ext cx="1362552" cy="268517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EE85B56-79B5-4403-926E-7DC87A9A8BC9}"/>
              </a:ext>
            </a:extLst>
          </p:cNvPr>
          <p:cNvGrpSpPr/>
          <p:nvPr/>
        </p:nvGrpSpPr>
        <p:grpSpPr>
          <a:xfrm>
            <a:off x="5821260" y="3729355"/>
            <a:ext cx="1638000" cy="754804"/>
            <a:chOff x="3872208" y="3016529"/>
            <a:chExt cx="1638000" cy="754804"/>
          </a:xfrm>
        </p:grpSpPr>
        <p:sp>
          <p:nvSpPr>
            <p:cNvPr id="77" name="직사각형 603">
              <a:extLst>
                <a:ext uri="{FF2B5EF4-FFF2-40B4-BE49-F238E27FC236}">
                  <a16:creationId xmlns:a16="http://schemas.microsoft.com/office/drawing/2014/main" id="{F2D22C1B-C955-462D-BE39-129FDD51FA4C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비밀번호를 입력해 주세요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78" name="직사각형 609">
              <a:extLst>
                <a:ext uri="{FF2B5EF4-FFF2-40B4-BE49-F238E27FC236}">
                  <a16:creationId xmlns:a16="http://schemas.microsoft.com/office/drawing/2014/main" id="{E9DEB0A3-C92D-4BB1-BFE3-5051EC3EC071}"/>
                </a:ext>
              </a:extLst>
            </p:cNvPr>
            <p:cNvSpPr/>
            <p:nvPr/>
          </p:nvSpPr>
          <p:spPr>
            <a:xfrm>
              <a:off x="3872208" y="3519333"/>
              <a:ext cx="1637999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7223D33-591E-406E-A5AD-BBAF0CF099DC}"/>
              </a:ext>
            </a:extLst>
          </p:cNvPr>
          <p:cNvGrpSpPr/>
          <p:nvPr/>
        </p:nvGrpSpPr>
        <p:grpSpPr>
          <a:xfrm>
            <a:off x="5821260" y="4650286"/>
            <a:ext cx="1638000" cy="754804"/>
            <a:chOff x="3872208" y="3016529"/>
            <a:chExt cx="1638000" cy="754804"/>
          </a:xfrm>
        </p:grpSpPr>
        <p:sp>
          <p:nvSpPr>
            <p:cNvPr id="80" name="직사각형 603">
              <a:extLst>
                <a:ext uri="{FF2B5EF4-FFF2-40B4-BE49-F238E27FC236}">
                  <a16:creationId xmlns:a16="http://schemas.microsoft.com/office/drawing/2014/main" id="{64099E7F-78A7-4B13-9CE0-9A33FFE8FDCB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이름을 입력해 주세요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81" name="직사각형 609">
              <a:extLst>
                <a:ext uri="{FF2B5EF4-FFF2-40B4-BE49-F238E27FC236}">
                  <a16:creationId xmlns:a16="http://schemas.microsoft.com/office/drawing/2014/main" id="{8E1E49BF-1506-437C-8CED-2518C4011370}"/>
                </a:ext>
              </a:extLst>
            </p:cNvPr>
            <p:cNvSpPr/>
            <p:nvPr/>
          </p:nvSpPr>
          <p:spPr>
            <a:xfrm>
              <a:off x="3872208" y="3519333"/>
              <a:ext cx="1637999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0591414-2171-4C28-8818-7717FE855B43}"/>
              </a:ext>
            </a:extLst>
          </p:cNvPr>
          <p:cNvGrpSpPr/>
          <p:nvPr/>
        </p:nvGrpSpPr>
        <p:grpSpPr>
          <a:xfrm>
            <a:off x="5821260" y="5584482"/>
            <a:ext cx="1638000" cy="754804"/>
            <a:chOff x="3872208" y="3016529"/>
            <a:chExt cx="1638000" cy="754804"/>
          </a:xfrm>
        </p:grpSpPr>
        <p:sp>
          <p:nvSpPr>
            <p:cNvPr id="83" name="직사각형 603">
              <a:extLst>
                <a:ext uri="{FF2B5EF4-FFF2-40B4-BE49-F238E27FC236}">
                  <a16:creationId xmlns:a16="http://schemas.microsoft.com/office/drawing/2014/main" id="{65EB2BF6-9759-4937-A593-2D636A016A35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휴대폰번호를 입력해 주세요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84" name="직사각형 609">
              <a:extLst>
                <a:ext uri="{FF2B5EF4-FFF2-40B4-BE49-F238E27FC236}">
                  <a16:creationId xmlns:a16="http://schemas.microsoft.com/office/drawing/2014/main" id="{DC8DE60C-47C9-45CC-885E-882771CBFFF4}"/>
                </a:ext>
              </a:extLst>
            </p:cNvPr>
            <p:cNvSpPr/>
            <p:nvPr/>
          </p:nvSpPr>
          <p:spPr>
            <a:xfrm>
              <a:off x="3872208" y="3519333"/>
              <a:ext cx="1637999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0BCF7D76-46AC-48ED-B9DA-91E9D7CA2BC9}"/>
              </a:ext>
            </a:extLst>
          </p:cNvPr>
          <p:cNvSpPr txBox="1"/>
          <p:nvPr/>
        </p:nvSpPr>
        <p:spPr>
          <a:xfrm>
            <a:off x="5821260" y="2138001"/>
            <a:ext cx="1362552" cy="268517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2605F42-A8A1-4A60-B00F-333E8A511BDF}"/>
              </a:ext>
            </a:extLst>
          </p:cNvPr>
          <p:cNvSpPr/>
          <p:nvPr/>
        </p:nvSpPr>
        <p:spPr>
          <a:xfrm>
            <a:off x="3551188" y="4761752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0B278FBC-4E38-4577-BCEB-A2739A7CF5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73" t="18546" r="2673" b="23774"/>
          <a:stretch/>
        </p:blipFill>
        <p:spPr>
          <a:xfrm>
            <a:off x="3567387" y="5429521"/>
            <a:ext cx="1703750" cy="1333500"/>
          </a:xfrm>
          <a:prstGeom prst="rect">
            <a:avLst/>
          </a:prstGeom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id="{83566F63-282D-4C29-8371-17B224670024}"/>
              </a:ext>
            </a:extLst>
          </p:cNvPr>
          <p:cNvSpPr/>
          <p:nvPr/>
        </p:nvSpPr>
        <p:spPr>
          <a:xfrm>
            <a:off x="3392424" y="5467240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5-1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2D58A11-FD87-4605-9344-BADA182B577D}"/>
              </a:ext>
            </a:extLst>
          </p:cNvPr>
          <p:cNvSpPr/>
          <p:nvPr/>
        </p:nvSpPr>
        <p:spPr>
          <a:xfrm>
            <a:off x="11096625" y="0"/>
            <a:ext cx="1095375" cy="5597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 1.07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118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49C19B35-6852-4D38-887A-5FE9173AB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2" y="1079999"/>
            <a:ext cx="2106000" cy="374400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09499C1-FF54-4BAE-A3CE-E7EBFAEA3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513FBEF-8DE7-4C5C-8156-861C8C851C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3.0.4.4. </a:t>
            </a:r>
            <a:r>
              <a:rPr lang="ko-KR" altLang="en-US" dirty="0"/>
              <a:t>회원가입</a:t>
            </a:r>
            <a:r>
              <a:rPr lang="en-US" altLang="ko-KR" dirty="0"/>
              <a:t> : Step4 </a:t>
            </a:r>
            <a:r>
              <a:rPr lang="ko-KR" altLang="en-US" dirty="0"/>
              <a:t>가입완료</a:t>
            </a:r>
          </a:p>
        </p:txBody>
      </p:sp>
      <p:sp>
        <p:nvSpPr>
          <p:cNvPr id="4" name="Rectangle 127">
            <a:extLst>
              <a:ext uri="{FF2B5EF4-FFF2-40B4-BE49-F238E27FC236}">
                <a16:creationId xmlns:a16="http://schemas.microsoft.com/office/drawing/2014/main" id="{AA135ECD-51F5-41E8-8A20-1729C409029D}"/>
              </a:ext>
            </a:extLst>
          </p:cNvPr>
          <p:cNvSpPr>
            <a:spLocks noChangeAspect="1"/>
          </p:cNvSpPr>
          <p:nvPr/>
        </p:nvSpPr>
        <p:spPr>
          <a:xfrm>
            <a:off x="1080002" y="1080000"/>
            <a:ext cx="2106000" cy="37440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rgbClr val="FF6699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EFCED16-F23E-4A05-B4A1-3987E097FCC5}"/>
              </a:ext>
            </a:extLst>
          </p:cNvPr>
          <p:cNvCxnSpPr>
            <a:cxnSpLocks/>
          </p:cNvCxnSpPr>
          <p:nvPr/>
        </p:nvCxnSpPr>
        <p:spPr>
          <a:xfrm>
            <a:off x="897071" y="1505697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E3CCFD8-62EF-4400-A08F-D4DB1875CCAC}"/>
              </a:ext>
            </a:extLst>
          </p:cNvPr>
          <p:cNvCxnSpPr>
            <a:cxnSpLocks/>
          </p:cNvCxnSpPr>
          <p:nvPr/>
        </p:nvCxnSpPr>
        <p:spPr>
          <a:xfrm>
            <a:off x="897071" y="1870822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939368-D350-4645-A551-CA4F32485941}"/>
              </a:ext>
            </a:extLst>
          </p:cNvPr>
          <p:cNvCxnSpPr>
            <a:cxnSpLocks/>
          </p:cNvCxnSpPr>
          <p:nvPr/>
        </p:nvCxnSpPr>
        <p:spPr>
          <a:xfrm>
            <a:off x="958983" y="1505697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9703A5-BB36-4323-933A-75C181CFF953}"/>
              </a:ext>
            </a:extLst>
          </p:cNvPr>
          <p:cNvSpPr txBox="1"/>
          <p:nvPr/>
        </p:nvSpPr>
        <p:spPr>
          <a:xfrm>
            <a:off x="694582" y="1619009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Line 13">
            <a:extLst>
              <a:ext uri="{FF2B5EF4-FFF2-40B4-BE49-F238E27FC236}">
                <a16:creationId xmlns:a16="http://schemas.microsoft.com/office/drawing/2014/main" id="{8A0C909E-E8E2-469B-BEDC-D4726F7116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DD9A599-BF86-403F-B199-4932BD561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7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r>
              <a:rPr lang="ko-KR" altLang="en-US" sz="800"/>
              <a:t>회원가입 화면 </a:t>
            </a:r>
            <a:r>
              <a:rPr lang="en-US" altLang="ko-KR" sz="800" dirty="0"/>
              <a:t>&lt;Step4 </a:t>
            </a:r>
            <a:r>
              <a:rPr lang="ko-KR" altLang="en-US" sz="800" dirty="0"/>
              <a:t>가입완료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2DA0E5-9D02-4551-B5E8-C950326FD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986491"/>
              </p:ext>
            </p:extLst>
          </p:nvPr>
        </p:nvGraphicFramePr>
        <p:xfrm>
          <a:off x="7920056" y="1642385"/>
          <a:ext cx="3960000" cy="46535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로그인 하기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로그인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화면으로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6CEAFDF0-C262-4872-9A80-ADB38077AC6A}"/>
              </a:ext>
            </a:extLst>
          </p:cNvPr>
          <p:cNvSpPr/>
          <p:nvPr/>
        </p:nvSpPr>
        <p:spPr>
          <a:xfrm>
            <a:off x="1220981" y="4094756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7ECF15-45AE-4B2B-81D2-A759D429BA5B}"/>
              </a:ext>
            </a:extLst>
          </p:cNvPr>
          <p:cNvSpPr/>
          <p:nvPr/>
        </p:nvSpPr>
        <p:spPr>
          <a:xfrm>
            <a:off x="7920056" y="788227"/>
            <a:ext cx="1152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U_join_004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9314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734D8BB-81BA-4176-9158-9862025246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E1AFD3-7D19-4AEA-8620-000147776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3.1. </a:t>
            </a:r>
            <a:r>
              <a:rPr lang="ko-KR" altLang="en-US" dirty="0"/>
              <a:t>홈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1C3ACBB-DDA3-4B06-B810-DDBD5A75F953}"/>
              </a:ext>
            </a:extLst>
          </p:cNvPr>
          <p:cNvSpPr txBox="1">
            <a:spLocks/>
          </p:cNvSpPr>
          <p:nvPr/>
        </p:nvSpPr>
        <p:spPr>
          <a:xfrm>
            <a:off x="2367962" y="1086713"/>
            <a:ext cx="1298432" cy="446276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algn="l" defTabSz="8909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3.1. 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홈</a:t>
            </a:r>
            <a:endParaRPr lang="en-US" altLang="ko-KR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3.1.1.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전체메뉴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8910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7367970-66BD-4509-92D3-E6F12C051B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18"/>
          <a:stretch/>
        </p:blipFill>
        <p:spPr>
          <a:xfrm>
            <a:off x="1080003" y="1079999"/>
            <a:ext cx="2106000" cy="5778001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3.1. </a:t>
            </a:r>
            <a:r>
              <a:rPr lang="ko-KR" altLang="en-US" dirty="0"/>
              <a:t>홈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9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메인화면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로그인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O)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506580"/>
              </p:ext>
            </p:extLst>
          </p:nvPr>
        </p:nvGraphicFramePr>
        <p:xfrm>
          <a:off x="7920056" y="1642385"/>
          <a:ext cx="3960000" cy="358954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GNB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영역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전체메뉴 버튼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서비스명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계정버튼 으로 구성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전체메뉴 버튼 선택 시 전체메뉴 영역 펼쳐짐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좌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&gt;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계정 버튼 선택 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마이페이지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화면으로 이동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비로그인상태의 경우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로그인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화면으로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메인 배너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메인 콘텐츠 제공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화면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풀배너로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 제공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• 3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초간격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자동롤링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개 콘텐츠 제공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슬라이드 모션 효과 적용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flicking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동작 허용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페이징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버튼 하단에 제공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0024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나의 신청현황 보드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미제출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임시저장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건수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최근신청결과 정보 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&lt;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최근 신청결과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우선 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가장 최신 신청완료한 건에 대한 신청일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신청회차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심사결과 정보 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flicking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&lt;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미제출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정보 확인 가능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미제출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건 없을 경우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없음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텍스트 표시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관리자 요청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이벤트 발생시 하단에 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알림표시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상태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임시저장 인 경우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최종제출해주세요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!’ 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알림표시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관리자가 자료보완요청한 경우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자료보완요청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표시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보드 선택 시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신청현황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화면으로 이동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50796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신청현황 정보 없을 경우 해당 보드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미표출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204399"/>
                  </a:ext>
                </a:extLst>
              </a:tr>
              <a:tr h="180000">
                <a:tc gridSpan="3"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*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이하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Web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구성과 동일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메인메뉴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바로가기 기능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458821"/>
                  </a:ext>
                </a:extLst>
              </a:tr>
            </a:tbl>
          </a:graphicData>
        </a:graphic>
      </p:graphicFrame>
      <p:sp>
        <p:nvSpPr>
          <p:cNvPr id="44" name="Rectangle 127">
            <a:extLst>
              <a:ext uri="{FF2B5EF4-FFF2-40B4-BE49-F238E27FC236}">
                <a16:creationId xmlns:a16="http://schemas.microsoft.com/office/drawing/2014/main" id="{9699C012-415A-4B44-9692-D01A122D82DD}"/>
              </a:ext>
            </a:extLst>
          </p:cNvPr>
          <p:cNvSpPr>
            <a:spLocks noChangeAspect="1"/>
          </p:cNvSpPr>
          <p:nvPr/>
        </p:nvSpPr>
        <p:spPr>
          <a:xfrm>
            <a:off x="1080003" y="1079998"/>
            <a:ext cx="2106000" cy="5854197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0C0392-8B98-49CB-B53E-1D458737A5E6}"/>
              </a:ext>
            </a:extLst>
          </p:cNvPr>
          <p:cNvSpPr/>
          <p:nvPr/>
        </p:nvSpPr>
        <p:spPr>
          <a:xfrm>
            <a:off x="7920056" y="788227"/>
            <a:ext cx="1152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U_main_001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18A758C-8EB1-41CC-9404-93E08B6D13C9}"/>
              </a:ext>
            </a:extLst>
          </p:cNvPr>
          <p:cNvCxnSpPr>
            <a:cxnSpLocks/>
          </p:cNvCxnSpPr>
          <p:nvPr/>
        </p:nvCxnSpPr>
        <p:spPr>
          <a:xfrm>
            <a:off x="897071" y="1219947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DBE8403-6E89-44DB-A30E-4634904A3D3B}"/>
              </a:ext>
            </a:extLst>
          </p:cNvPr>
          <p:cNvCxnSpPr>
            <a:cxnSpLocks/>
          </p:cNvCxnSpPr>
          <p:nvPr/>
        </p:nvCxnSpPr>
        <p:spPr>
          <a:xfrm>
            <a:off x="897071" y="1585072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54D28D-B5B5-447E-A629-8574A471B2B7}"/>
              </a:ext>
            </a:extLst>
          </p:cNvPr>
          <p:cNvCxnSpPr>
            <a:cxnSpLocks/>
          </p:cNvCxnSpPr>
          <p:nvPr/>
        </p:nvCxnSpPr>
        <p:spPr>
          <a:xfrm>
            <a:off x="958983" y="1219947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C65C36-AF0C-4CCD-ACF5-BEB87D44D283}"/>
              </a:ext>
            </a:extLst>
          </p:cNvPr>
          <p:cNvSpPr txBox="1"/>
          <p:nvPr/>
        </p:nvSpPr>
        <p:spPr>
          <a:xfrm>
            <a:off x="694582" y="1333259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65FFFCD-0062-43E5-909E-89F294131C29}"/>
              </a:ext>
            </a:extLst>
          </p:cNvPr>
          <p:cNvCxnSpPr>
            <a:cxnSpLocks/>
          </p:cNvCxnSpPr>
          <p:nvPr/>
        </p:nvCxnSpPr>
        <p:spPr>
          <a:xfrm>
            <a:off x="897071" y="4804424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B8A6611-DBA9-4A3E-8A79-887B0857A9C9}"/>
              </a:ext>
            </a:extLst>
          </p:cNvPr>
          <p:cNvCxnSpPr>
            <a:cxnSpLocks/>
          </p:cNvCxnSpPr>
          <p:nvPr/>
        </p:nvCxnSpPr>
        <p:spPr>
          <a:xfrm>
            <a:off x="958983" y="1585072"/>
            <a:ext cx="0" cy="3219352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5F97EA9-D566-481A-A735-F16E72DCFE58}"/>
              </a:ext>
            </a:extLst>
          </p:cNvPr>
          <p:cNvSpPr txBox="1"/>
          <p:nvPr/>
        </p:nvSpPr>
        <p:spPr>
          <a:xfrm>
            <a:off x="473368" y="3133193"/>
            <a:ext cx="577081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Main banner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034229B-0BE2-4382-B044-ACC30416F11E}"/>
              </a:ext>
            </a:extLst>
          </p:cNvPr>
          <p:cNvSpPr/>
          <p:nvPr/>
        </p:nvSpPr>
        <p:spPr>
          <a:xfrm>
            <a:off x="994371" y="1153259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0543784-3BBF-4B05-9652-DFAE0D5E05AE}"/>
              </a:ext>
            </a:extLst>
          </p:cNvPr>
          <p:cNvSpPr/>
          <p:nvPr/>
        </p:nvSpPr>
        <p:spPr>
          <a:xfrm>
            <a:off x="994371" y="1494956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F87F137-9AEE-4ECE-9D09-5885D4555E95}"/>
              </a:ext>
            </a:extLst>
          </p:cNvPr>
          <p:cNvSpPr/>
          <p:nvPr/>
        </p:nvSpPr>
        <p:spPr>
          <a:xfrm>
            <a:off x="1156271" y="4372727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2B52C7-C90F-4F3F-9149-6F3A05CF4B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7" b="21077"/>
          <a:stretch/>
        </p:blipFill>
        <p:spPr>
          <a:xfrm>
            <a:off x="5554295" y="1079997"/>
            <a:ext cx="2106000" cy="5737681"/>
          </a:xfrm>
          <a:prstGeom prst="rect">
            <a:avLst/>
          </a:prstGeom>
        </p:spPr>
      </p:pic>
      <p:sp>
        <p:nvSpPr>
          <p:cNvPr id="30" name="Rectangle 127">
            <a:extLst>
              <a:ext uri="{FF2B5EF4-FFF2-40B4-BE49-F238E27FC236}">
                <a16:creationId xmlns:a16="http://schemas.microsoft.com/office/drawing/2014/main" id="{F4E21F0F-DD3D-4DD3-BE12-0EC3B4022E9F}"/>
              </a:ext>
            </a:extLst>
          </p:cNvPr>
          <p:cNvSpPr>
            <a:spLocks noChangeAspect="1"/>
          </p:cNvSpPr>
          <p:nvPr/>
        </p:nvSpPr>
        <p:spPr>
          <a:xfrm>
            <a:off x="3317149" y="1079998"/>
            <a:ext cx="2106000" cy="5854197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31" name="Rectangle 127">
            <a:extLst>
              <a:ext uri="{FF2B5EF4-FFF2-40B4-BE49-F238E27FC236}">
                <a16:creationId xmlns:a16="http://schemas.microsoft.com/office/drawing/2014/main" id="{5378E2DC-4513-4CF4-9949-21ECCBDA5011}"/>
              </a:ext>
            </a:extLst>
          </p:cNvPr>
          <p:cNvSpPr>
            <a:spLocks noChangeAspect="1"/>
          </p:cNvSpPr>
          <p:nvPr/>
        </p:nvSpPr>
        <p:spPr>
          <a:xfrm>
            <a:off x="5554295" y="1079998"/>
            <a:ext cx="2106000" cy="5854197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1DAFA2E-A20C-4974-B2CD-A0B551B3FF2C}"/>
              </a:ext>
            </a:extLst>
          </p:cNvPr>
          <p:cNvSpPr/>
          <p:nvPr/>
        </p:nvSpPr>
        <p:spPr>
          <a:xfrm>
            <a:off x="3632200" y="3133193"/>
            <a:ext cx="241300" cy="19420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140520F-11C3-4D8E-AAC7-9A6D04CBCC85}"/>
              </a:ext>
            </a:extLst>
          </p:cNvPr>
          <p:cNvSpPr/>
          <p:nvPr/>
        </p:nvSpPr>
        <p:spPr>
          <a:xfrm>
            <a:off x="4876800" y="3133193"/>
            <a:ext cx="241300" cy="19420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BA1AEB0-C9BE-4B67-B22E-6564F7BDC5D1}"/>
              </a:ext>
            </a:extLst>
          </p:cNvPr>
          <p:cNvGrpSpPr/>
          <p:nvPr/>
        </p:nvGrpSpPr>
        <p:grpSpPr>
          <a:xfrm>
            <a:off x="2033045" y="5812168"/>
            <a:ext cx="199916" cy="57142"/>
            <a:chOff x="2004539" y="5812168"/>
            <a:chExt cx="199916" cy="5714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1663249-FB40-463C-8254-E713FB7D850D}"/>
                </a:ext>
              </a:extLst>
            </p:cNvPr>
            <p:cNvSpPr/>
            <p:nvPr/>
          </p:nvSpPr>
          <p:spPr>
            <a:xfrm>
              <a:off x="2004539" y="5812168"/>
              <a:ext cx="57142" cy="5714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01CDDD0-E57E-40D3-921E-E82FC6BA29E3}"/>
                </a:ext>
              </a:extLst>
            </p:cNvPr>
            <p:cNvSpPr/>
            <p:nvPr/>
          </p:nvSpPr>
          <p:spPr>
            <a:xfrm>
              <a:off x="2147313" y="5812168"/>
              <a:ext cx="57142" cy="5714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8BA6196-6804-4675-81D5-9B47833FE489}"/>
              </a:ext>
            </a:extLst>
          </p:cNvPr>
          <p:cNvSpPr/>
          <p:nvPr/>
        </p:nvSpPr>
        <p:spPr>
          <a:xfrm>
            <a:off x="1727000" y="4602770"/>
            <a:ext cx="812006" cy="201653"/>
          </a:xfrm>
          <a:prstGeom prst="rect">
            <a:avLst/>
          </a:prstGeom>
          <a:solidFill>
            <a:srgbClr val="EFEFE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신청결과</a:t>
            </a:r>
            <a:endParaRPr lang="ko-KR" altLang="en-US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9CB1279-B3AB-4B27-8914-B8D76FA14979}"/>
              </a:ext>
            </a:extLst>
          </p:cNvPr>
          <p:cNvCxnSpPr>
            <a:cxnSpLocks/>
          </p:cNvCxnSpPr>
          <p:nvPr/>
        </p:nvCxnSpPr>
        <p:spPr>
          <a:xfrm>
            <a:off x="1080003" y="4804424"/>
            <a:ext cx="2160878" cy="0"/>
          </a:xfrm>
          <a:prstGeom prst="line">
            <a:avLst/>
          </a:prstGeom>
          <a:ln w="635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760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51B301C-5EE6-4811-AE0A-DE75ED572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493" y="1079999"/>
            <a:ext cx="2106000" cy="4106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DAB590-1BF8-4CB5-A803-83950BAB7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3" y="1079999"/>
            <a:ext cx="2106000" cy="374400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3.1.1. </a:t>
            </a:r>
            <a:r>
              <a:rPr lang="ko-KR" altLang="en-US" dirty="0"/>
              <a:t>홈</a:t>
            </a:r>
            <a:r>
              <a:rPr lang="en-US" altLang="ko-KR" dirty="0"/>
              <a:t>_</a:t>
            </a:r>
            <a:r>
              <a:rPr lang="ko-KR" altLang="en-US" dirty="0"/>
              <a:t>전체메뉴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9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Top bar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전체메뉴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선택 시 제공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180915"/>
              </p:ext>
            </p:extLst>
          </p:nvPr>
        </p:nvGraphicFramePr>
        <p:xfrm>
          <a:off x="7920056" y="1642385"/>
          <a:ext cx="3960000" cy="26294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닫기 버튼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전체메뉴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영역 종료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로그인 버튼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로그인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화면으로 이동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23133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회원가입 버튼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회원가입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화면으로 이동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98988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메인메뉴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메인메뉴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바로가기 기능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45412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문의저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정보 영역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문의처 정보 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783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4-1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로그인전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시스템 문의처 정보만 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62915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4-2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로그인후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해당 계정의 관할 보건소 문의처 정보 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주소 정보 저장된 회원에 한해서만 제공 가능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21483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수정 버튼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회원정보수정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화면으로 이동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04145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마이페이지 버튼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마이페이지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화면으로 이동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9882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로그아웃 버튼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로그아웃되고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전체메뉴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종료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045083"/>
                  </a:ext>
                </a:extLst>
              </a:tr>
            </a:tbl>
          </a:graphicData>
        </a:graphic>
      </p:graphicFrame>
      <p:sp>
        <p:nvSpPr>
          <p:cNvPr id="44" name="Rectangle 127">
            <a:extLst>
              <a:ext uri="{FF2B5EF4-FFF2-40B4-BE49-F238E27FC236}">
                <a16:creationId xmlns:a16="http://schemas.microsoft.com/office/drawing/2014/main" id="{9699C012-415A-4B44-9692-D01A122D82DD}"/>
              </a:ext>
            </a:extLst>
          </p:cNvPr>
          <p:cNvSpPr>
            <a:spLocks noChangeAspect="1"/>
          </p:cNvSpPr>
          <p:nvPr/>
        </p:nvSpPr>
        <p:spPr>
          <a:xfrm>
            <a:off x="1080003" y="1079999"/>
            <a:ext cx="2106000" cy="37440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C0EF75-DBDF-405F-B9AB-722475343EB0}"/>
              </a:ext>
            </a:extLst>
          </p:cNvPr>
          <p:cNvSpPr/>
          <p:nvPr/>
        </p:nvSpPr>
        <p:spPr>
          <a:xfrm>
            <a:off x="2571750" y="4314825"/>
            <a:ext cx="561975" cy="17252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Rectangle 127">
            <a:extLst>
              <a:ext uri="{FF2B5EF4-FFF2-40B4-BE49-F238E27FC236}">
                <a16:creationId xmlns:a16="http://schemas.microsoft.com/office/drawing/2014/main" id="{41A2C454-C470-44F0-B420-9CD020F90BDB}"/>
              </a:ext>
            </a:extLst>
          </p:cNvPr>
          <p:cNvSpPr>
            <a:spLocks noChangeAspect="1"/>
          </p:cNvSpPr>
          <p:nvPr/>
        </p:nvSpPr>
        <p:spPr>
          <a:xfrm>
            <a:off x="3446493" y="1079998"/>
            <a:ext cx="2106000" cy="410669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DF317-D064-4A59-8561-0D0338C67CFC}"/>
              </a:ext>
            </a:extLst>
          </p:cNvPr>
          <p:cNvSpPr txBox="1"/>
          <p:nvPr/>
        </p:nvSpPr>
        <p:spPr>
          <a:xfrm>
            <a:off x="1080003" y="875942"/>
            <a:ext cx="501740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 전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5715DD-4F52-453F-9716-17C80813B529}"/>
              </a:ext>
            </a:extLst>
          </p:cNvPr>
          <p:cNvSpPr txBox="1"/>
          <p:nvPr/>
        </p:nvSpPr>
        <p:spPr>
          <a:xfrm>
            <a:off x="3446493" y="875942"/>
            <a:ext cx="501740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 후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7405646-3EE8-4E8B-939D-A95E8BA4C67C}"/>
              </a:ext>
            </a:extLst>
          </p:cNvPr>
          <p:cNvSpPr/>
          <p:nvPr/>
        </p:nvSpPr>
        <p:spPr>
          <a:xfrm>
            <a:off x="2762737" y="108825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D9492FF-01FB-4E20-B7A8-FF78195789E8}"/>
              </a:ext>
            </a:extLst>
          </p:cNvPr>
          <p:cNvSpPr/>
          <p:nvPr/>
        </p:nvSpPr>
        <p:spPr>
          <a:xfrm>
            <a:off x="1078930" y="1875063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37B746B-1211-479C-84DF-CDE651DF0B9E}"/>
              </a:ext>
            </a:extLst>
          </p:cNvPr>
          <p:cNvSpPr/>
          <p:nvPr/>
        </p:nvSpPr>
        <p:spPr>
          <a:xfrm>
            <a:off x="1078930" y="2237013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1360560-3FB5-495F-BCAD-BA90E4B65F27}"/>
              </a:ext>
            </a:extLst>
          </p:cNvPr>
          <p:cNvSpPr/>
          <p:nvPr/>
        </p:nvSpPr>
        <p:spPr>
          <a:xfrm>
            <a:off x="940817" y="4318836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4-1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5174913-5260-4146-B1D0-D633D597A5E6}"/>
              </a:ext>
            </a:extLst>
          </p:cNvPr>
          <p:cNvSpPr/>
          <p:nvPr/>
        </p:nvSpPr>
        <p:spPr>
          <a:xfrm>
            <a:off x="3356493" y="4712938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4-2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897765-E3BE-4E46-808C-083C40081EAD}"/>
              </a:ext>
            </a:extLst>
          </p:cNvPr>
          <p:cNvSpPr/>
          <p:nvPr/>
        </p:nvSpPr>
        <p:spPr>
          <a:xfrm>
            <a:off x="1030817" y="2904550"/>
            <a:ext cx="2155186" cy="1255257"/>
          </a:xfrm>
          <a:prstGeom prst="rect">
            <a:avLst/>
          </a:prstGeom>
          <a:noFill/>
          <a:ln w="31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1259200-F754-4318-9732-715416AD4C7A}"/>
              </a:ext>
            </a:extLst>
          </p:cNvPr>
          <p:cNvSpPr/>
          <p:nvPr/>
        </p:nvSpPr>
        <p:spPr>
          <a:xfrm>
            <a:off x="940817" y="2814550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C193A37-7A21-4CCD-BD1C-8E9F2C7F8732}"/>
              </a:ext>
            </a:extLst>
          </p:cNvPr>
          <p:cNvSpPr/>
          <p:nvPr/>
        </p:nvSpPr>
        <p:spPr>
          <a:xfrm>
            <a:off x="4958780" y="1522531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784277D-6BFF-4204-8522-8E44E0B0C1A4}"/>
              </a:ext>
            </a:extLst>
          </p:cNvPr>
          <p:cNvSpPr/>
          <p:nvPr/>
        </p:nvSpPr>
        <p:spPr>
          <a:xfrm>
            <a:off x="3488744" y="1875063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E003A3-0548-4F92-B3D8-A08BA87AFD14}"/>
              </a:ext>
            </a:extLst>
          </p:cNvPr>
          <p:cNvSpPr/>
          <p:nvPr/>
        </p:nvSpPr>
        <p:spPr>
          <a:xfrm>
            <a:off x="3488744" y="224672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79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734D8BB-81BA-4176-9158-9862025246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E1AFD3-7D19-4AEA-8620-000147776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사업소개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1C3ACBB-DDA3-4B06-B810-DDBD5A75F953}"/>
              </a:ext>
            </a:extLst>
          </p:cNvPr>
          <p:cNvSpPr txBox="1">
            <a:spLocks/>
          </p:cNvSpPr>
          <p:nvPr/>
        </p:nvSpPr>
        <p:spPr>
          <a:xfrm>
            <a:off x="2367962" y="1086713"/>
            <a:ext cx="899285" cy="184666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algn="l" defTabSz="8909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3.2. 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사업소개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658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DD1298-3B3A-4F3B-B4B7-4E482DB661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18"/>
          <a:stretch/>
        </p:blipFill>
        <p:spPr>
          <a:xfrm>
            <a:off x="1080003" y="1079999"/>
            <a:ext cx="2106000" cy="3743998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사업소개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9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사업소개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메뉴 선택 시 제공되는 화면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379190"/>
              </p:ext>
            </p:extLst>
          </p:nvPr>
        </p:nvGraphicFramePr>
        <p:xfrm>
          <a:off x="7920056" y="1642385"/>
          <a:ext cx="3960000" cy="6120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사업 소개 콘텐츠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서울형 유급병가지원 사업 소개 및 지원대상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신청조건 등 상세정보 제공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" name="Rectangle 127">
            <a:extLst>
              <a:ext uri="{FF2B5EF4-FFF2-40B4-BE49-F238E27FC236}">
                <a16:creationId xmlns:a16="http://schemas.microsoft.com/office/drawing/2014/main" id="{9699C012-415A-4B44-9692-D01A122D82DD}"/>
              </a:ext>
            </a:extLst>
          </p:cNvPr>
          <p:cNvSpPr>
            <a:spLocks noChangeAspect="1"/>
          </p:cNvSpPr>
          <p:nvPr/>
        </p:nvSpPr>
        <p:spPr>
          <a:xfrm>
            <a:off x="1080003" y="1079999"/>
            <a:ext cx="2106000" cy="37440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385071-CBBA-4E93-95EA-4EFF0E63B448}"/>
              </a:ext>
            </a:extLst>
          </p:cNvPr>
          <p:cNvSpPr/>
          <p:nvPr/>
        </p:nvSpPr>
        <p:spPr>
          <a:xfrm>
            <a:off x="7920056" y="788227"/>
            <a:ext cx="1152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U_intro_000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148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734D8BB-81BA-4176-9158-9862025246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E1AFD3-7D19-4AEA-8620-000147776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/>
              <a:t>신청하기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E8C4DC6-2BE2-4FAB-AC40-F8356908F460}"/>
              </a:ext>
            </a:extLst>
          </p:cNvPr>
          <p:cNvSpPr txBox="1">
            <a:spLocks/>
          </p:cNvSpPr>
          <p:nvPr/>
        </p:nvSpPr>
        <p:spPr>
          <a:xfrm>
            <a:off x="2367962" y="1086713"/>
            <a:ext cx="3414396" cy="3062377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algn="l" defTabSz="8909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3.3. 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신청하기</a:t>
            </a:r>
            <a:endParaRPr lang="en-US" altLang="ko-KR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3.3.1.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신청자격확인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3.3.1.0.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신청자격확인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로딩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…&gt;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3.3.1.1.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신청자격확인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신청가능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3.3.1.2.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신청자격확인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신청불가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en-US" altLang="ko-KR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3.3.2.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이용동의</a:t>
            </a:r>
            <a:endParaRPr lang="en-US" altLang="ko-KR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3.3.3.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신청서 작성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3.3.3.1.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신청서 작성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모달팝업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이전신청내역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3.3.3.2.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신청서 작성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모달팝업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의료기관 조회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3.3.3.3.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신청서 작성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모달팝업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증명서류안내</a:t>
            </a:r>
            <a:endParaRPr lang="en-US" altLang="ko-KR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3.3.4.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서류제출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3.3.5.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신청완료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398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General Rules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* </a:t>
            </a:r>
            <a:r>
              <a:rPr lang="ko-KR" altLang="en-US" dirty="0">
                <a:ea typeface="맑은 고딕"/>
              </a:rPr>
              <a:t>자격확인 프로세스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47054D-80BE-4FC2-A96D-5C37C09FA4EB}"/>
              </a:ext>
            </a:extLst>
          </p:cNvPr>
          <p:cNvSpPr txBox="1"/>
          <p:nvPr/>
        </p:nvSpPr>
        <p:spPr>
          <a:xfrm>
            <a:off x="378033" y="750834"/>
            <a:ext cx="12695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▸ 자격확인 프로세스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2BCC8-2EEA-4BF7-9ADC-7BF96D0FAC92}"/>
              </a:ext>
            </a:extLst>
          </p:cNvPr>
          <p:cNvSpPr txBox="1"/>
          <p:nvPr/>
        </p:nvSpPr>
        <p:spPr>
          <a:xfrm>
            <a:off x="378033" y="1010667"/>
            <a:ext cx="314990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비로그인 상태로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메인화면에서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자격확인 화면 접근 가능하다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자격확인 완료 후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신청하기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화면으로 이동 가능하다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 프로세스 진행 시 반드시 로그인 필요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E951FA-FB68-4F0F-A89D-CAE8E677311F}"/>
              </a:ext>
            </a:extLst>
          </p:cNvPr>
          <p:cNvSpPr/>
          <p:nvPr/>
        </p:nvSpPr>
        <p:spPr>
          <a:xfrm>
            <a:off x="378033" y="1814188"/>
            <a:ext cx="1296000" cy="57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메인화면</a:t>
            </a:r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CD4A4E2-8188-4880-BF1B-6345EBC277B6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1674033" y="2102187"/>
            <a:ext cx="1371166" cy="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6CFE7B-4739-43A4-B0D9-0F2E1153905D}"/>
              </a:ext>
            </a:extLst>
          </p:cNvPr>
          <p:cNvSpPr txBox="1"/>
          <p:nvPr/>
        </p:nvSpPr>
        <p:spPr>
          <a:xfrm>
            <a:off x="1681587" y="1821782"/>
            <a:ext cx="976549" cy="53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자격확인하기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버튼 선택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33305F-615A-45E9-A15F-CC95862AF28C}"/>
              </a:ext>
            </a:extLst>
          </p:cNvPr>
          <p:cNvSpPr/>
          <p:nvPr/>
        </p:nvSpPr>
        <p:spPr>
          <a:xfrm>
            <a:off x="3045199" y="1814188"/>
            <a:ext cx="1296000" cy="57599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신청자격확인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8B2E9E1-0A4A-46C3-856F-0E9698E95D41}"/>
              </a:ext>
            </a:extLst>
          </p:cNvPr>
          <p:cNvGrpSpPr/>
          <p:nvPr/>
        </p:nvGrpSpPr>
        <p:grpSpPr>
          <a:xfrm>
            <a:off x="8958222" y="480152"/>
            <a:ext cx="2855743" cy="376221"/>
            <a:chOff x="7617846" y="480152"/>
            <a:chExt cx="4196121" cy="552805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2509067E-EC84-4EA4-8DB2-3B28D1B52178}"/>
                </a:ext>
              </a:extLst>
            </p:cNvPr>
            <p:cNvSpPr/>
            <p:nvPr/>
          </p:nvSpPr>
          <p:spPr>
            <a:xfrm>
              <a:off x="8684997" y="529405"/>
              <a:ext cx="817738" cy="454299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프로세스</a:t>
              </a:r>
            </a:p>
          </p:txBody>
        </p:sp>
        <p:sp>
          <p:nvSpPr>
            <p:cNvPr id="67" name="다이아몬드 66">
              <a:extLst>
                <a:ext uri="{FF2B5EF4-FFF2-40B4-BE49-F238E27FC236}">
                  <a16:creationId xmlns:a16="http://schemas.microsoft.com/office/drawing/2014/main" id="{3367F8D8-781B-44E5-86DC-25EE432365D0}"/>
                </a:ext>
              </a:extLst>
            </p:cNvPr>
            <p:cNvSpPr/>
            <p:nvPr/>
          </p:nvSpPr>
          <p:spPr>
            <a:xfrm>
              <a:off x="10801464" y="480152"/>
              <a:ext cx="1012503" cy="552805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조건문</a:t>
              </a:r>
            </a:p>
          </p:txBody>
        </p:sp>
        <p:sp>
          <p:nvSpPr>
            <p:cNvPr id="68" name="순서도: 문서 67">
              <a:extLst>
                <a:ext uri="{FF2B5EF4-FFF2-40B4-BE49-F238E27FC236}">
                  <a16:creationId xmlns:a16="http://schemas.microsoft.com/office/drawing/2014/main" id="{4ED5EBCC-C0E6-437A-A57F-B010A9A1FC7D}"/>
                </a:ext>
              </a:extLst>
            </p:cNvPr>
            <p:cNvSpPr/>
            <p:nvPr/>
          </p:nvSpPr>
          <p:spPr>
            <a:xfrm>
              <a:off x="9765945" y="529405"/>
              <a:ext cx="772308" cy="454299"/>
            </a:xfrm>
            <a:prstGeom prst="flowChartDocumen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팝업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3EE0420-FA02-400C-BF2D-1FB0A054F402}"/>
                </a:ext>
              </a:extLst>
            </p:cNvPr>
            <p:cNvSpPr/>
            <p:nvPr/>
          </p:nvSpPr>
          <p:spPr>
            <a:xfrm>
              <a:off x="7617846" y="529405"/>
              <a:ext cx="817738" cy="45429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화면</a:t>
              </a:r>
              <a:endParaRPr lang="ko-KR" altLang="en-US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1B6F413-0D96-46E3-B1E7-824CBA6EAAB2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>
            <a:off x="4341199" y="2102187"/>
            <a:ext cx="737926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F900D2C-A50C-4173-A507-6AACA9C6AA71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8958222" y="3234662"/>
            <a:ext cx="561300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A0B6596-CCC4-4B92-BC68-934F2FAD5B4D}"/>
              </a:ext>
            </a:extLst>
          </p:cNvPr>
          <p:cNvSpPr txBox="1"/>
          <p:nvPr/>
        </p:nvSpPr>
        <p:spPr>
          <a:xfrm>
            <a:off x="8234511" y="3511329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Yes</a:t>
            </a:r>
            <a:endParaRPr lang="ko-KR" altLang="en-US" sz="1000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64E914-CEC2-4F3D-9965-AAD4B1764D5C}"/>
              </a:ext>
            </a:extLst>
          </p:cNvPr>
          <p:cNvSpPr txBox="1"/>
          <p:nvPr/>
        </p:nvSpPr>
        <p:spPr>
          <a:xfrm>
            <a:off x="8952356" y="2984958"/>
            <a:ext cx="343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6C2DB6D-B557-45B9-B474-D28F314C5FCE}"/>
              </a:ext>
            </a:extLst>
          </p:cNvPr>
          <p:cNvSpPr/>
          <p:nvPr/>
        </p:nvSpPr>
        <p:spPr>
          <a:xfrm>
            <a:off x="7518222" y="2946663"/>
            <a:ext cx="1440000" cy="576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신청가능 여부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3CF7B8-F3B1-4BAA-BCC6-3775C4A744FD}"/>
              </a:ext>
            </a:extLst>
          </p:cNvPr>
          <p:cNvSpPr/>
          <p:nvPr/>
        </p:nvSpPr>
        <p:spPr>
          <a:xfrm>
            <a:off x="5079125" y="1850187"/>
            <a:ext cx="1296000" cy="5040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항목별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답변선택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29727C-5FA0-440B-809A-8BAB9E20E4E2}"/>
              </a:ext>
            </a:extLst>
          </p:cNvPr>
          <p:cNvSpPr txBox="1"/>
          <p:nvPr/>
        </p:nvSpPr>
        <p:spPr>
          <a:xfrm>
            <a:off x="6526679" y="1821782"/>
            <a:ext cx="742511" cy="53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결과확인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버튼 선택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0E0C0F3-F324-48D8-AEBF-AC3ED23D682A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>
          <a:xfrm flipH="1">
            <a:off x="8234511" y="3522663"/>
            <a:ext cx="3711" cy="61938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0404CCC-0F2E-4CEF-BAEA-A9309E1AB9B5}"/>
              </a:ext>
            </a:extLst>
          </p:cNvPr>
          <p:cNvCxnSpPr>
            <a:cxnSpLocks/>
            <a:endCxn id="42" idx="3"/>
          </p:cNvCxnSpPr>
          <p:nvPr/>
        </p:nvCxnSpPr>
        <p:spPr>
          <a:xfrm flipH="1">
            <a:off x="6609951" y="4394052"/>
            <a:ext cx="1016271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9185036-FC1B-4393-8100-30F5E9616CB5}"/>
              </a:ext>
            </a:extLst>
          </p:cNvPr>
          <p:cNvSpPr txBox="1"/>
          <p:nvPr/>
        </p:nvSpPr>
        <p:spPr>
          <a:xfrm>
            <a:off x="5886240" y="4670718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Yes</a:t>
            </a:r>
            <a:endParaRPr lang="ko-KR" altLang="en-US" sz="1000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F2EDE4-EF55-4172-B039-36CB6A3C4DFE}"/>
              </a:ext>
            </a:extLst>
          </p:cNvPr>
          <p:cNvSpPr txBox="1"/>
          <p:nvPr/>
        </p:nvSpPr>
        <p:spPr>
          <a:xfrm>
            <a:off x="4826587" y="4144347"/>
            <a:ext cx="343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B7C289E-9740-49FE-9606-23F2D6C66796}"/>
              </a:ext>
            </a:extLst>
          </p:cNvPr>
          <p:cNvSpPr/>
          <p:nvPr/>
        </p:nvSpPr>
        <p:spPr>
          <a:xfrm>
            <a:off x="5169951" y="4106052"/>
            <a:ext cx="1440000" cy="576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여부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EBD16BD-15F3-4464-AE1E-2E2D717A0AE6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5889951" y="4682052"/>
            <a:ext cx="0" cy="627133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F521B54-8B72-4D2C-B182-0B29019A789F}"/>
              </a:ext>
            </a:extLst>
          </p:cNvPr>
          <p:cNvCxnSpPr>
            <a:cxnSpLocks/>
            <a:stCxn id="42" idx="1"/>
            <a:endCxn id="50" idx="3"/>
          </p:cNvCxnSpPr>
          <p:nvPr/>
        </p:nvCxnSpPr>
        <p:spPr>
          <a:xfrm flipH="1" flipV="1">
            <a:off x="4341199" y="4394051"/>
            <a:ext cx="828752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F7592E8-8296-46D1-A650-06198103EE03}"/>
              </a:ext>
            </a:extLst>
          </p:cNvPr>
          <p:cNvSpPr/>
          <p:nvPr/>
        </p:nvSpPr>
        <p:spPr>
          <a:xfrm>
            <a:off x="3045199" y="4106052"/>
            <a:ext cx="1296000" cy="57599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6A8D759-271F-468E-9BED-1A0968D579A9}"/>
              </a:ext>
            </a:extLst>
          </p:cNvPr>
          <p:cNvSpPr/>
          <p:nvPr/>
        </p:nvSpPr>
        <p:spPr>
          <a:xfrm>
            <a:off x="5166240" y="5309184"/>
            <a:ext cx="1440000" cy="575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신청하기</a:t>
            </a: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5EAF781-1B45-48CF-A2EF-0C56D1C5E599}"/>
              </a:ext>
            </a:extLst>
          </p:cNvPr>
          <p:cNvCxnSpPr>
            <a:cxnSpLocks/>
            <a:stCxn id="20" idx="2"/>
            <a:endCxn id="13" idx="2"/>
          </p:cNvCxnSpPr>
          <p:nvPr/>
        </p:nvCxnSpPr>
        <p:spPr>
          <a:xfrm rot="5400000">
            <a:off x="2359615" y="1056604"/>
            <a:ext cx="2" cy="2667166"/>
          </a:xfrm>
          <a:prstGeom prst="bentConnector3">
            <a:avLst>
              <a:gd name="adj1" fmla="val 1143010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CA137F9-A012-407D-8A8F-94F963D9E7BF}"/>
              </a:ext>
            </a:extLst>
          </p:cNvPr>
          <p:cNvSpPr txBox="1"/>
          <p:nvPr/>
        </p:nvSpPr>
        <p:spPr>
          <a:xfrm>
            <a:off x="3765199" y="2399816"/>
            <a:ext cx="1040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취소</a:t>
            </a:r>
            <a:r>
              <a:rPr lang="en-US" altLang="ko-KR" dirty="0"/>
              <a:t>] </a:t>
            </a:r>
            <a:r>
              <a:rPr lang="ko-KR" altLang="en-US" dirty="0"/>
              <a:t>버튼 선택</a:t>
            </a:r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A16FC9A8-4AF6-4813-9996-FAF532888045}"/>
              </a:ext>
            </a:extLst>
          </p:cNvPr>
          <p:cNvCxnSpPr>
            <a:cxnSpLocks/>
            <a:stCxn id="50" idx="2"/>
            <a:endCxn id="54" idx="1"/>
          </p:cNvCxnSpPr>
          <p:nvPr/>
        </p:nvCxnSpPr>
        <p:spPr>
          <a:xfrm rot="16200000" flipH="1">
            <a:off x="3972153" y="4403095"/>
            <a:ext cx="915133" cy="1473041"/>
          </a:xfrm>
          <a:prstGeom prst="bentConnector2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C9780AE5-473D-4AB5-B88A-25782CBE3D13}"/>
              </a:ext>
            </a:extLst>
          </p:cNvPr>
          <p:cNvSpPr txBox="1"/>
          <p:nvPr/>
        </p:nvSpPr>
        <p:spPr>
          <a:xfrm>
            <a:off x="3290432" y="4824940"/>
            <a:ext cx="80182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로그인 하기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2DAD84-E118-4742-A49E-DBC83C0BE3C8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8958222" y="2102274"/>
            <a:ext cx="561300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19E6534-6DC8-42F4-B0E6-1D1C6BA4EE5D}"/>
              </a:ext>
            </a:extLst>
          </p:cNvPr>
          <p:cNvSpPr txBox="1"/>
          <p:nvPr/>
        </p:nvSpPr>
        <p:spPr>
          <a:xfrm>
            <a:off x="8234511" y="2378941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Yes</a:t>
            </a:r>
            <a:endParaRPr lang="ko-KR" altLang="en-US" sz="1000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3E49613-CEDC-4502-8DD6-53F4444D9241}"/>
              </a:ext>
            </a:extLst>
          </p:cNvPr>
          <p:cNvSpPr txBox="1"/>
          <p:nvPr/>
        </p:nvSpPr>
        <p:spPr>
          <a:xfrm>
            <a:off x="8952356" y="1852570"/>
            <a:ext cx="343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C9476CC6-C190-4CB9-8332-E4CA98C8DC16}"/>
              </a:ext>
            </a:extLst>
          </p:cNvPr>
          <p:cNvSpPr/>
          <p:nvPr/>
        </p:nvSpPr>
        <p:spPr>
          <a:xfrm>
            <a:off x="7518222" y="1814275"/>
            <a:ext cx="1440000" cy="576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항목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답변선택 여부</a:t>
            </a:r>
          </a:p>
        </p:txBody>
      </p:sp>
      <p:sp>
        <p:nvSpPr>
          <p:cNvPr id="52" name="순서도: 문서 51">
            <a:extLst>
              <a:ext uri="{FF2B5EF4-FFF2-40B4-BE49-F238E27FC236}">
                <a16:creationId xmlns:a16="http://schemas.microsoft.com/office/drawing/2014/main" id="{C7FF66D4-1A6B-481B-89BF-3691E30D6356}"/>
              </a:ext>
            </a:extLst>
          </p:cNvPr>
          <p:cNvSpPr/>
          <p:nvPr/>
        </p:nvSpPr>
        <p:spPr>
          <a:xfrm>
            <a:off x="9519522" y="1810791"/>
            <a:ext cx="1224000" cy="576000"/>
          </a:xfrm>
          <a:prstGeom prst="flowChartDocumen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답변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미선택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Alert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9DD0638-736E-4F92-B798-001762923EE0}"/>
              </a:ext>
            </a:extLst>
          </p:cNvPr>
          <p:cNvCxnSpPr>
            <a:cxnSpLocks/>
            <a:stCxn id="26" idx="3"/>
            <a:endCxn id="49" idx="1"/>
          </p:cNvCxnSpPr>
          <p:nvPr/>
        </p:nvCxnSpPr>
        <p:spPr>
          <a:xfrm>
            <a:off x="6375125" y="2102187"/>
            <a:ext cx="1143097" cy="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E143E32-97E2-4A42-81DB-C36A167A498E}"/>
              </a:ext>
            </a:extLst>
          </p:cNvPr>
          <p:cNvCxnSpPr>
            <a:cxnSpLocks/>
            <a:stCxn id="49" idx="2"/>
            <a:endCxn id="24" idx="0"/>
          </p:cNvCxnSpPr>
          <p:nvPr/>
        </p:nvCxnSpPr>
        <p:spPr>
          <a:xfrm>
            <a:off x="8238222" y="2390275"/>
            <a:ext cx="0" cy="55638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7BDC9AB-F0F9-4715-823F-E7FA8D1254BF}"/>
              </a:ext>
            </a:extLst>
          </p:cNvPr>
          <p:cNvSpPr/>
          <p:nvPr/>
        </p:nvSpPr>
        <p:spPr>
          <a:xfrm>
            <a:off x="9521016" y="2982663"/>
            <a:ext cx="1296000" cy="5040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신청불가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D31CAB7-ABBE-4566-99C2-AFD9FA3D46F2}"/>
              </a:ext>
            </a:extLst>
          </p:cNvPr>
          <p:cNvSpPr/>
          <p:nvPr/>
        </p:nvSpPr>
        <p:spPr>
          <a:xfrm>
            <a:off x="7586511" y="4142052"/>
            <a:ext cx="1296000" cy="5040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신청가능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27EE7A-79E3-4525-AE9C-0C95DE183B04}"/>
              </a:ext>
            </a:extLst>
          </p:cNvPr>
          <p:cNvSpPr txBox="1"/>
          <p:nvPr/>
        </p:nvSpPr>
        <p:spPr>
          <a:xfrm>
            <a:off x="6593539" y="4098214"/>
            <a:ext cx="976549" cy="53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 err="1"/>
              <a:t>신청하러가기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버튼 선택</a:t>
            </a:r>
          </a:p>
        </p:txBody>
      </p:sp>
    </p:spTree>
    <p:extLst>
      <p:ext uri="{BB962C8B-B14F-4D97-AF65-F5344CB8AC3E}">
        <p14:creationId xmlns:p14="http://schemas.microsoft.com/office/powerpoint/2010/main" val="4049670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734D8BB-81BA-4176-9158-9862025246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E1AFD3-7D19-4AEA-8620-000147776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A6EC671-D478-42D9-B9EA-EC270EC684CB}"/>
              </a:ext>
            </a:extLst>
          </p:cNvPr>
          <p:cNvSpPr txBox="1">
            <a:spLocks/>
          </p:cNvSpPr>
          <p:nvPr/>
        </p:nvSpPr>
        <p:spPr>
          <a:xfrm>
            <a:off x="2373724" y="1086713"/>
            <a:ext cx="1936428" cy="1306512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algn="l" defTabSz="8909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Information Architecture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General Rules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Screen Definition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Task Scenario</a:t>
            </a:r>
          </a:p>
        </p:txBody>
      </p:sp>
    </p:spTree>
    <p:extLst>
      <p:ext uri="{BB962C8B-B14F-4D97-AF65-F5344CB8AC3E}">
        <p14:creationId xmlns:p14="http://schemas.microsoft.com/office/powerpoint/2010/main" val="442928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A9E555-B5A2-46D1-80B2-1A8C5FAB3AD4}"/>
              </a:ext>
            </a:extLst>
          </p:cNvPr>
          <p:cNvCxnSpPr>
            <a:cxnSpLocks/>
          </p:cNvCxnSpPr>
          <p:nvPr/>
        </p:nvCxnSpPr>
        <p:spPr>
          <a:xfrm>
            <a:off x="897071" y="1224709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A7EF5F1-BE7F-43A4-BA67-24867873904F}"/>
              </a:ext>
            </a:extLst>
          </p:cNvPr>
          <p:cNvCxnSpPr>
            <a:cxnSpLocks/>
          </p:cNvCxnSpPr>
          <p:nvPr/>
        </p:nvCxnSpPr>
        <p:spPr>
          <a:xfrm>
            <a:off x="897071" y="1589834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FBF7005-BD4F-4AA2-B326-8C4F901B6B11}"/>
              </a:ext>
            </a:extLst>
          </p:cNvPr>
          <p:cNvCxnSpPr>
            <a:cxnSpLocks/>
          </p:cNvCxnSpPr>
          <p:nvPr/>
        </p:nvCxnSpPr>
        <p:spPr>
          <a:xfrm>
            <a:off x="958983" y="1224709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0D984A-7730-4CF0-B3C2-92B0DB8F4C50}"/>
              </a:ext>
            </a:extLst>
          </p:cNvPr>
          <p:cNvSpPr txBox="1"/>
          <p:nvPr/>
        </p:nvSpPr>
        <p:spPr>
          <a:xfrm>
            <a:off x="694582" y="1338021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060122C-F005-4B4E-9E1F-3951048EB1E8}"/>
              </a:ext>
            </a:extLst>
          </p:cNvPr>
          <p:cNvCxnSpPr>
            <a:cxnSpLocks/>
          </p:cNvCxnSpPr>
          <p:nvPr/>
        </p:nvCxnSpPr>
        <p:spPr>
          <a:xfrm>
            <a:off x="958983" y="1589834"/>
            <a:ext cx="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그림 69">
            <a:extLst>
              <a:ext uri="{FF2B5EF4-FFF2-40B4-BE49-F238E27FC236}">
                <a16:creationId xmlns:a16="http://schemas.microsoft.com/office/drawing/2014/main" id="{E844F95F-AEE3-4E80-BB63-A8D9053EF2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27"/>
          <a:stretch/>
        </p:blipFill>
        <p:spPr>
          <a:xfrm>
            <a:off x="1080003" y="5621481"/>
            <a:ext cx="2106000" cy="10920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500DF2-9BF9-48DB-921D-8A97E50F90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88"/>
          <a:stretch/>
        </p:blipFill>
        <p:spPr>
          <a:xfrm>
            <a:off x="1080003" y="1079998"/>
            <a:ext cx="2106000" cy="4129289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3.3.1. </a:t>
            </a:r>
            <a:r>
              <a:rPr lang="ko-KR" altLang="en-US" dirty="0"/>
              <a:t>신청하기</a:t>
            </a:r>
            <a:r>
              <a:rPr lang="en-US" altLang="ko-KR" dirty="0"/>
              <a:t>_</a:t>
            </a:r>
            <a:r>
              <a:rPr lang="ko-KR" altLang="en-US" dirty="0"/>
              <a:t>신청자격확인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56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메인화면에서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자격확인하기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선택 시 제공되는 화면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신청하기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메뉴 선택 시 제공되는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신청자격확인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74057"/>
              </p:ext>
            </p:extLst>
          </p:nvPr>
        </p:nvGraphicFramePr>
        <p:xfrm>
          <a:off x="7920056" y="1642385"/>
          <a:ext cx="3960000" cy="349609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뒤로가기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버튼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이전 화면으로 이동하는 버튼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전체메뉴 버튼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전체메뉴 영역 펼쳐짐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왼쪽에서 오른쪽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582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자격확인 안내문구영역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자격확인 가이드 문구 제공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체크리스트 박스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신청자격확인 체크리스트 질문항목 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질문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부연설명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유의사항 으로 구성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*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다음페이지 참고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4-1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답변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답변버튼 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디자인 변경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Yes, No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표현되는 색상 적용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답변선택 시 다음 질문항목으로 스크롤 자동이동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5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결과확인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자격결과 페이지 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다음 페이지 답변조건과 일치할 경우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신청가능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페이지 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신청하러 가기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다음 페이지 답변조건과 불일치할 경우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신청불가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페이지 제공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6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취소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메인화면으로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이동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883096"/>
                  </a:ext>
                </a:extLst>
              </a:tr>
            </a:tbl>
          </a:graphicData>
        </a:graphic>
      </p:graphicFrame>
      <p:sp>
        <p:nvSpPr>
          <p:cNvPr id="44" name="Rectangle 127">
            <a:extLst>
              <a:ext uri="{FF2B5EF4-FFF2-40B4-BE49-F238E27FC236}">
                <a16:creationId xmlns:a16="http://schemas.microsoft.com/office/drawing/2014/main" id="{9699C012-415A-4B44-9692-D01A122D82DD}"/>
              </a:ext>
            </a:extLst>
          </p:cNvPr>
          <p:cNvSpPr>
            <a:spLocks noChangeAspect="1"/>
          </p:cNvSpPr>
          <p:nvPr/>
        </p:nvSpPr>
        <p:spPr>
          <a:xfrm>
            <a:off x="1080003" y="1079998"/>
            <a:ext cx="2106000" cy="5633547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3A0C67C-AE5C-4A46-B21C-E82BBC1AD303}"/>
              </a:ext>
            </a:extLst>
          </p:cNvPr>
          <p:cNvGrpSpPr/>
          <p:nvPr/>
        </p:nvGrpSpPr>
        <p:grpSpPr>
          <a:xfrm>
            <a:off x="885284" y="5074242"/>
            <a:ext cx="2490629" cy="576263"/>
            <a:chOff x="876658" y="4724400"/>
            <a:chExt cx="2490629" cy="576263"/>
          </a:xfrm>
        </p:grpSpPr>
        <p:sp>
          <p:nvSpPr>
            <p:cNvPr id="29" name="이중 물결 28">
              <a:extLst>
                <a:ext uri="{FF2B5EF4-FFF2-40B4-BE49-F238E27FC236}">
                  <a16:creationId xmlns:a16="http://schemas.microsoft.com/office/drawing/2014/main" id="{66F4BF6F-3046-438A-B182-3AAFC7BB3D0F}"/>
                </a:ext>
              </a:extLst>
            </p:cNvPr>
            <p:cNvSpPr/>
            <p:nvPr/>
          </p:nvSpPr>
          <p:spPr>
            <a:xfrm>
              <a:off x="940279" y="4775056"/>
              <a:ext cx="2355011" cy="462804"/>
            </a:xfrm>
            <a:prstGeom prst="doubleWave">
              <a:avLst>
                <a:gd name="adj1" fmla="val 12500"/>
                <a:gd name="adj2" fmla="val -1465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9850FE1-BCF4-4564-A06A-ECC5646D491E}"/>
                </a:ext>
              </a:extLst>
            </p:cNvPr>
            <p:cNvSpPr/>
            <p:nvPr/>
          </p:nvSpPr>
          <p:spPr>
            <a:xfrm>
              <a:off x="876658" y="4724400"/>
              <a:ext cx="142195" cy="5762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2EA8C96-2AEA-4280-BA5D-753D600E445D}"/>
                </a:ext>
              </a:extLst>
            </p:cNvPr>
            <p:cNvSpPr/>
            <p:nvPr/>
          </p:nvSpPr>
          <p:spPr>
            <a:xfrm>
              <a:off x="3225092" y="4724400"/>
              <a:ext cx="142195" cy="5762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2032B36D-F73F-47EF-9456-B23262381DF3}"/>
              </a:ext>
            </a:extLst>
          </p:cNvPr>
          <p:cNvSpPr/>
          <p:nvPr/>
        </p:nvSpPr>
        <p:spPr>
          <a:xfrm>
            <a:off x="1003431" y="1303034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C9C5423-09C6-42F7-BC54-FFEFED6493B6}"/>
              </a:ext>
            </a:extLst>
          </p:cNvPr>
          <p:cNvSpPr/>
          <p:nvPr/>
        </p:nvSpPr>
        <p:spPr>
          <a:xfrm>
            <a:off x="2686335" y="1325697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D1AF38D-DD4E-47B5-81EB-82115383529B}"/>
              </a:ext>
            </a:extLst>
          </p:cNvPr>
          <p:cNvSpPr/>
          <p:nvPr/>
        </p:nvSpPr>
        <p:spPr>
          <a:xfrm>
            <a:off x="2052824" y="3453910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4-1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216D1D90-D5F4-4A6A-AB40-131911DD6231}"/>
              </a:ext>
            </a:extLst>
          </p:cNvPr>
          <p:cNvSpPr/>
          <p:nvPr/>
        </p:nvSpPr>
        <p:spPr>
          <a:xfrm>
            <a:off x="1103290" y="5778002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4C18958-47AC-40EA-A8BC-DDB53BDD277D}"/>
              </a:ext>
            </a:extLst>
          </p:cNvPr>
          <p:cNvSpPr/>
          <p:nvPr/>
        </p:nvSpPr>
        <p:spPr>
          <a:xfrm>
            <a:off x="1836694" y="6257188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E28C67-7C60-4E81-B534-373146F79A27}"/>
              </a:ext>
            </a:extLst>
          </p:cNvPr>
          <p:cNvSpPr/>
          <p:nvPr/>
        </p:nvSpPr>
        <p:spPr>
          <a:xfrm>
            <a:off x="1162397" y="2822251"/>
            <a:ext cx="1949103" cy="870257"/>
          </a:xfrm>
          <a:prstGeom prst="rect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0C25981-4842-42E5-A776-ED166288F7BF}"/>
              </a:ext>
            </a:extLst>
          </p:cNvPr>
          <p:cNvSpPr/>
          <p:nvPr/>
        </p:nvSpPr>
        <p:spPr>
          <a:xfrm>
            <a:off x="1087894" y="2721642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2AEF7D2-E55B-4277-A361-E7870E2C4825}"/>
              </a:ext>
            </a:extLst>
          </p:cNvPr>
          <p:cNvSpPr/>
          <p:nvPr/>
        </p:nvSpPr>
        <p:spPr>
          <a:xfrm>
            <a:off x="7920056" y="788227"/>
            <a:ext cx="1152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U_check_000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0FFCFAB-A1EB-4680-864C-6F38624ECAC3}"/>
              </a:ext>
            </a:extLst>
          </p:cNvPr>
          <p:cNvGrpSpPr/>
          <p:nvPr/>
        </p:nvGrpSpPr>
        <p:grpSpPr>
          <a:xfrm>
            <a:off x="9227935" y="3676620"/>
            <a:ext cx="1481754" cy="288000"/>
            <a:chOff x="10178751" y="4637684"/>
            <a:chExt cx="1481754" cy="288000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201F945-36C5-4FA7-A896-56E2AC2A4E0B}"/>
                </a:ext>
              </a:extLst>
            </p:cNvPr>
            <p:cNvSpPr/>
            <p:nvPr/>
          </p:nvSpPr>
          <p:spPr>
            <a:xfrm>
              <a:off x="10178751" y="4637684"/>
              <a:ext cx="681654" cy="288000"/>
            </a:xfrm>
            <a:prstGeom prst="rect">
              <a:avLst/>
            </a:prstGeom>
            <a:solidFill>
              <a:srgbClr val="FF9F9F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아니오</a:t>
              </a:r>
              <a:endPara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7C72149-4D48-4473-AD21-FC5BF182958F}"/>
                </a:ext>
              </a:extLst>
            </p:cNvPr>
            <p:cNvSpPr/>
            <p:nvPr/>
          </p:nvSpPr>
          <p:spPr>
            <a:xfrm>
              <a:off x="10978851" y="4637684"/>
              <a:ext cx="681654" cy="288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예</a:t>
              </a:r>
            </a:p>
          </p:txBody>
        </p:sp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D3F208A5-373D-4F1A-BD04-41DD776AF423}"/>
              </a:ext>
            </a:extLst>
          </p:cNvPr>
          <p:cNvSpPr/>
          <p:nvPr/>
        </p:nvSpPr>
        <p:spPr>
          <a:xfrm>
            <a:off x="1117162" y="205226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577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1F4101A-FB2B-4B7E-9115-6B5411A292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E87625-0127-401C-9CBE-79759708AA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신청자격확인 항목 리스트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CAD8B17F-8650-4B74-8CE6-0A66AADBB3F3}"/>
              </a:ext>
            </a:extLst>
          </p:cNvPr>
          <p:cNvGraphicFramePr>
            <a:graphicFrameLocks noGrp="1"/>
          </p:cNvGraphicFramePr>
          <p:nvPr/>
        </p:nvGraphicFramePr>
        <p:xfrm>
          <a:off x="0" y="643805"/>
          <a:ext cx="12192003" cy="50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0782">
                  <a:extLst>
                    <a:ext uri="{9D8B030D-6E8A-4147-A177-3AD203B41FA5}">
                      <a16:colId xmlns:a16="http://schemas.microsoft.com/office/drawing/2014/main" val="1572878186"/>
                    </a:ext>
                  </a:extLst>
                </a:gridCol>
                <a:gridCol w="591746">
                  <a:extLst>
                    <a:ext uri="{9D8B030D-6E8A-4147-A177-3AD203B41FA5}">
                      <a16:colId xmlns:a16="http://schemas.microsoft.com/office/drawing/2014/main" val="2285081845"/>
                    </a:ext>
                  </a:extLst>
                </a:gridCol>
                <a:gridCol w="5968469">
                  <a:extLst>
                    <a:ext uri="{9D8B030D-6E8A-4147-A177-3AD203B41FA5}">
                      <a16:colId xmlns:a16="http://schemas.microsoft.com/office/drawing/2014/main" val="2952894172"/>
                    </a:ext>
                  </a:extLst>
                </a:gridCol>
                <a:gridCol w="764152">
                  <a:extLst>
                    <a:ext uri="{9D8B030D-6E8A-4147-A177-3AD203B41FA5}">
                      <a16:colId xmlns:a16="http://schemas.microsoft.com/office/drawing/2014/main" val="677287503"/>
                    </a:ext>
                  </a:extLst>
                </a:gridCol>
                <a:gridCol w="764152">
                  <a:extLst>
                    <a:ext uri="{9D8B030D-6E8A-4147-A177-3AD203B41FA5}">
                      <a16:colId xmlns:a16="http://schemas.microsoft.com/office/drawing/2014/main" val="1914609057"/>
                    </a:ext>
                  </a:extLst>
                </a:gridCol>
                <a:gridCol w="2552702">
                  <a:extLst>
                    <a:ext uri="{9D8B030D-6E8A-4147-A177-3AD203B41FA5}">
                      <a16:colId xmlns:a16="http://schemas.microsoft.com/office/drawing/2014/main" val="2361437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필수입력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답변조건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51098023"/>
                  </a:ext>
                </a:extLst>
              </a:tr>
              <a:tr h="310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신청기간 초과여부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현재 신청할 </a:t>
                      </a:r>
                      <a:r>
                        <a:rPr lang="ko-KR" altLang="en-US" sz="1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병가기간으로부터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개월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(180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초과하지 않았다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퇴원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진료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검사일로부터 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개월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(180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○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rgbClr val="C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아니오</a:t>
                      </a:r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078056"/>
                  </a:ext>
                </a:extLst>
              </a:tr>
              <a:tr h="310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거주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②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병가기간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기준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개월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(30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전부터 현재까지 서울시에 거주하고 있다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※ 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신청 후 지원금 수령시점 서울시 거주 아닌 경우 지급 취소될 수 있습니다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900" kern="12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accent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○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rgbClr val="C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아니오</a:t>
                      </a: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59167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국민건강보험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지역가입자격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③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병가기간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동안 국민건강보험 </a:t>
                      </a:r>
                      <a:r>
                        <a:rPr lang="ko-KR" altLang="en-US" sz="1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지역가입자였다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○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rgbClr val="C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아니오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32018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병원이력 조건확인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④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질병으로 조산원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요양병원이 아닌 의료기관에 입원하였다</a:t>
                      </a:r>
                      <a:b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미용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성형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출산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요양 목적의 입원 불가 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단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정신병원 입원은 가능</a:t>
                      </a:r>
                      <a:endParaRPr lang="en-US" altLang="ko-KR" sz="900" kern="12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또는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입원과 연계된 외래진료를 받았다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또는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국민건강보험공단에서 실시하는 공단 일반건강검진을 실시하였다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암검진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제외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또는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코로나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19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예방접종 후 이상반응으로 외래진료를 받았다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○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rgbClr val="C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아니오</a:t>
                      </a:r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</a:t>
                      </a:r>
                      <a:endParaRPr lang="en-US" altLang="ko-KR" sz="105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03713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소득자 유형 확인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병가 발생일 전월 포함 이전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90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 동안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 이상 근로를 하였다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 9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월 병가 발생 시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6~8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월 동안 근로여부</a:t>
                      </a:r>
                      <a:endParaRPr lang="en-US" altLang="ko-KR" sz="900" kern="12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또는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병가 발생일 전월 포함 이전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90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일 동안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45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일 이상 사업장 유지하였다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○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rgbClr val="C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아니오</a:t>
                      </a:r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</a:t>
                      </a:r>
                      <a:endParaRPr lang="en-US" altLang="ko-KR" sz="105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965922"/>
                  </a:ext>
                </a:extLst>
              </a:tr>
              <a:tr h="3983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소득 기준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본인 및 </a:t>
                      </a:r>
                      <a:r>
                        <a:rPr lang="ko-KR" altLang="en-US" sz="1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가구원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소득 총합계가 보건복지부에서 고시하는 기준 중위소득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100%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이하 이다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※ 8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인 이상 가구의 기준 중위소득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1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인 증가시마다 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868,595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원씩 증가 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(8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인 가구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:8,365,793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원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900" kern="12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○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rgbClr val="C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○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아니오</a:t>
                      </a:r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</a:t>
                      </a:r>
                      <a:endParaRPr lang="en-US" altLang="ko-KR" sz="105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* </a:t>
                      </a:r>
                      <a:r>
                        <a:rPr lang="ko-KR" altLang="en-US" sz="105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기준표 제공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438467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재산 기준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⑦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본인 및 </a:t>
                      </a:r>
                      <a:r>
                        <a:rPr lang="ko-KR" altLang="en-US" sz="1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가구원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재산의 총합계가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억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천만원 이하 이다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(‘22.2.21.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접수분부터 시행 적용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토지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건축물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주택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임차보증금 등 일반재산액 확인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 err="1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재산액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산정 시 소유주택 공시지가 적용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금융재산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예금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증권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보험증권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1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년 이내 지급된 보험금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부채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대출금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및 자동차 미포함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○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rgbClr val="C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○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아니오</a:t>
                      </a:r>
                      <a:r>
                        <a:rPr kumimoji="0" lang="en-US" altLang="ko-KR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123217"/>
                  </a:ext>
                </a:extLst>
              </a:tr>
              <a:tr h="270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중복수혜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⑧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병가 발생월에  </a:t>
                      </a:r>
                      <a:r>
                        <a:rPr lang="ko-KR" altLang="en-US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생계급여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수혜를 받은 적이 없다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생계급여 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국민기초생활수급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서울형 기초보장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국가형 긴급복지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서울형 긴급복지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○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rgbClr val="C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○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아니오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951192"/>
                  </a:ext>
                </a:extLst>
              </a:tr>
              <a:tr h="27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병가 발생월에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실업급여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산재보험</a:t>
                      </a:r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받은 적이 없고 앞으로 신청계획도 없다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900" kern="12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○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rgbClr val="C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○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아니오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203923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본인계좌여부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지원금 수령 계좌가 본인명의 계좌이다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※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본인계좌 아닐 경우 온라인신청 불가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○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rgbClr val="C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○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아니오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469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03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252A5F5-A816-4822-8865-5E17CBFEB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3" y="1079998"/>
            <a:ext cx="2106000" cy="374400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3.3.1.0. </a:t>
            </a:r>
            <a:r>
              <a:rPr lang="ko-KR" altLang="en-US" dirty="0"/>
              <a:t>신청하기</a:t>
            </a:r>
            <a:r>
              <a:rPr lang="en-US" altLang="ko-KR" dirty="0"/>
              <a:t>_</a:t>
            </a:r>
            <a:r>
              <a:rPr lang="ko-KR" altLang="en-US" dirty="0"/>
              <a:t>신청자격확인 </a:t>
            </a:r>
            <a:r>
              <a:rPr lang="en-US" altLang="ko-KR" dirty="0"/>
              <a:t>&lt;</a:t>
            </a:r>
            <a:r>
              <a:rPr lang="ko-KR" altLang="en-US" dirty="0"/>
              <a:t>로딩</a:t>
            </a:r>
            <a:r>
              <a:rPr lang="en-US" altLang="ko-KR" dirty="0"/>
              <a:t>…&gt;</a:t>
            </a:r>
            <a:endParaRPr lang="ko-KR" altLang="en-US" dirty="0"/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9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신청자격확인 후 결과검토 로딩 화면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001049"/>
              </p:ext>
            </p:extLst>
          </p:nvPr>
        </p:nvGraphicFramePr>
        <p:xfrm>
          <a:off x="7920056" y="1642385"/>
          <a:ext cx="3960000" cy="5040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" name="Rectangle 127">
            <a:extLst>
              <a:ext uri="{FF2B5EF4-FFF2-40B4-BE49-F238E27FC236}">
                <a16:creationId xmlns:a16="http://schemas.microsoft.com/office/drawing/2014/main" id="{9699C012-415A-4B44-9692-D01A122D82DD}"/>
              </a:ext>
            </a:extLst>
          </p:cNvPr>
          <p:cNvSpPr>
            <a:spLocks noChangeAspect="1"/>
          </p:cNvSpPr>
          <p:nvPr/>
        </p:nvSpPr>
        <p:spPr>
          <a:xfrm>
            <a:off x="1080003" y="1079998"/>
            <a:ext cx="2106000" cy="3743997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7940960-61A5-49A8-83D9-A996D4C27351}"/>
              </a:ext>
            </a:extLst>
          </p:cNvPr>
          <p:cNvCxnSpPr>
            <a:cxnSpLocks/>
          </p:cNvCxnSpPr>
          <p:nvPr/>
        </p:nvCxnSpPr>
        <p:spPr>
          <a:xfrm>
            <a:off x="897071" y="1224709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D9E1840-4297-4371-ABDE-A8941CD84703}"/>
              </a:ext>
            </a:extLst>
          </p:cNvPr>
          <p:cNvCxnSpPr>
            <a:cxnSpLocks/>
          </p:cNvCxnSpPr>
          <p:nvPr/>
        </p:nvCxnSpPr>
        <p:spPr>
          <a:xfrm>
            <a:off x="897071" y="1589834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77F65C1-5233-4768-AFBF-5FF7CA533CF2}"/>
              </a:ext>
            </a:extLst>
          </p:cNvPr>
          <p:cNvCxnSpPr>
            <a:cxnSpLocks/>
          </p:cNvCxnSpPr>
          <p:nvPr/>
        </p:nvCxnSpPr>
        <p:spPr>
          <a:xfrm>
            <a:off x="958983" y="1224709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A9AFA43-D60A-4AEA-9ED1-34940AD24603}"/>
              </a:ext>
            </a:extLst>
          </p:cNvPr>
          <p:cNvSpPr txBox="1"/>
          <p:nvPr/>
        </p:nvSpPr>
        <p:spPr>
          <a:xfrm>
            <a:off x="694582" y="1338021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343EB05-642B-41FB-AE14-6790C3596351}"/>
              </a:ext>
            </a:extLst>
          </p:cNvPr>
          <p:cNvCxnSpPr>
            <a:cxnSpLocks/>
          </p:cNvCxnSpPr>
          <p:nvPr/>
        </p:nvCxnSpPr>
        <p:spPr>
          <a:xfrm>
            <a:off x="958983" y="1589834"/>
            <a:ext cx="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2AEF7D2-E55B-4277-A361-E7870E2C4825}"/>
              </a:ext>
            </a:extLst>
          </p:cNvPr>
          <p:cNvSpPr/>
          <p:nvPr/>
        </p:nvSpPr>
        <p:spPr>
          <a:xfrm>
            <a:off x="7920056" y="788227"/>
            <a:ext cx="1152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U_check_004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316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6F9DBC6-4B79-4A42-9E5F-35F7C44FD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3" y="1079998"/>
            <a:ext cx="2106000" cy="374400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3.3.1.1. </a:t>
            </a:r>
            <a:r>
              <a:rPr lang="ko-KR" altLang="en-US" dirty="0"/>
              <a:t>신청하기</a:t>
            </a:r>
            <a:r>
              <a:rPr lang="en-US" altLang="ko-KR" dirty="0"/>
              <a:t>_</a:t>
            </a:r>
            <a:r>
              <a:rPr lang="ko-KR" altLang="en-US" dirty="0"/>
              <a:t>신청자격 확인 </a:t>
            </a:r>
            <a:r>
              <a:rPr lang="en-US" altLang="ko-KR" dirty="0"/>
              <a:t>&lt;</a:t>
            </a:r>
            <a:r>
              <a:rPr lang="ko-KR" altLang="en-US" dirty="0"/>
              <a:t>신청가능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9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신청자격확인 결과 화면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신청가능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59746"/>
              </p:ext>
            </p:extLst>
          </p:nvPr>
        </p:nvGraphicFramePr>
        <p:xfrm>
          <a:off x="7920056" y="1642385"/>
          <a:ext cx="3960000" cy="96119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이미지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* ‘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신청가능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‘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일러스트 이미지 제공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신청하러가기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버튼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신청하기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화면으로 이동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비로그인 상태일 경우 로그인 화면으로 이동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로그인 후 신청하기 화면으로 연결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624352"/>
                  </a:ext>
                </a:extLst>
              </a:tr>
            </a:tbl>
          </a:graphicData>
        </a:graphic>
      </p:graphicFrame>
      <p:sp>
        <p:nvSpPr>
          <p:cNvPr id="44" name="Rectangle 127">
            <a:extLst>
              <a:ext uri="{FF2B5EF4-FFF2-40B4-BE49-F238E27FC236}">
                <a16:creationId xmlns:a16="http://schemas.microsoft.com/office/drawing/2014/main" id="{9699C012-415A-4B44-9692-D01A122D82DD}"/>
              </a:ext>
            </a:extLst>
          </p:cNvPr>
          <p:cNvSpPr>
            <a:spLocks noChangeAspect="1"/>
          </p:cNvSpPr>
          <p:nvPr/>
        </p:nvSpPr>
        <p:spPr>
          <a:xfrm>
            <a:off x="1080003" y="1079998"/>
            <a:ext cx="2106000" cy="3743997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7940960-61A5-49A8-83D9-A996D4C27351}"/>
              </a:ext>
            </a:extLst>
          </p:cNvPr>
          <p:cNvCxnSpPr>
            <a:cxnSpLocks/>
          </p:cNvCxnSpPr>
          <p:nvPr/>
        </p:nvCxnSpPr>
        <p:spPr>
          <a:xfrm>
            <a:off x="897071" y="1224709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D9E1840-4297-4371-ABDE-A8941CD84703}"/>
              </a:ext>
            </a:extLst>
          </p:cNvPr>
          <p:cNvCxnSpPr>
            <a:cxnSpLocks/>
          </p:cNvCxnSpPr>
          <p:nvPr/>
        </p:nvCxnSpPr>
        <p:spPr>
          <a:xfrm>
            <a:off x="897071" y="1589834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77F65C1-5233-4768-AFBF-5FF7CA533CF2}"/>
              </a:ext>
            </a:extLst>
          </p:cNvPr>
          <p:cNvCxnSpPr>
            <a:cxnSpLocks/>
          </p:cNvCxnSpPr>
          <p:nvPr/>
        </p:nvCxnSpPr>
        <p:spPr>
          <a:xfrm>
            <a:off x="958983" y="1224709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A9AFA43-D60A-4AEA-9ED1-34940AD24603}"/>
              </a:ext>
            </a:extLst>
          </p:cNvPr>
          <p:cNvSpPr txBox="1"/>
          <p:nvPr/>
        </p:nvSpPr>
        <p:spPr>
          <a:xfrm>
            <a:off x="694582" y="1338021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343EB05-642B-41FB-AE14-6790C3596351}"/>
              </a:ext>
            </a:extLst>
          </p:cNvPr>
          <p:cNvCxnSpPr>
            <a:cxnSpLocks/>
          </p:cNvCxnSpPr>
          <p:nvPr/>
        </p:nvCxnSpPr>
        <p:spPr>
          <a:xfrm>
            <a:off x="958983" y="1589834"/>
            <a:ext cx="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2AEF7D2-E55B-4277-A361-E7870E2C4825}"/>
              </a:ext>
            </a:extLst>
          </p:cNvPr>
          <p:cNvSpPr/>
          <p:nvPr/>
        </p:nvSpPr>
        <p:spPr>
          <a:xfrm>
            <a:off x="7920056" y="788227"/>
            <a:ext cx="1152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U_check_001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DABFA13-F2A2-4736-8702-F07EC01A3C30}"/>
              </a:ext>
            </a:extLst>
          </p:cNvPr>
          <p:cNvSpPr/>
          <p:nvPr/>
        </p:nvSpPr>
        <p:spPr>
          <a:xfrm>
            <a:off x="1103290" y="3796802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48767C4-C96D-48B2-9F80-DA1344919300}"/>
              </a:ext>
            </a:extLst>
          </p:cNvPr>
          <p:cNvSpPr/>
          <p:nvPr/>
        </p:nvSpPr>
        <p:spPr>
          <a:xfrm>
            <a:off x="1633515" y="2423581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130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26664FC-1212-492B-99A3-DE6D624FE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3" y="1079998"/>
            <a:ext cx="2106000" cy="374400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3.3.1.2. </a:t>
            </a:r>
            <a:r>
              <a:rPr lang="ko-KR" altLang="en-US" dirty="0"/>
              <a:t>신청하기</a:t>
            </a:r>
            <a:r>
              <a:rPr lang="en-US" altLang="ko-KR" dirty="0"/>
              <a:t>_</a:t>
            </a:r>
            <a:r>
              <a:rPr lang="ko-KR" altLang="en-US" dirty="0"/>
              <a:t>신청자격 확인 </a:t>
            </a:r>
            <a:r>
              <a:rPr lang="en-US" altLang="ko-KR" dirty="0"/>
              <a:t>&lt;</a:t>
            </a:r>
            <a:r>
              <a:rPr lang="ko-KR" altLang="en-US" dirty="0"/>
              <a:t>신청불가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9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신청자격확인 결과 화면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신청불가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79564"/>
              </p:ext>
            </p:extLst>
          </p:nvPr>
        </p:nvGraphicFramePr>
        <p:xfrm>
          <a:off x="7920056" y="1642385"/>
          <a:ext cx="3960000" cy="117455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이미지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* ‘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신청불가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‘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일러스트 이미지 제공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다시 확인하기 버튼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신청자격확인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화면으로 이동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15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메인으로 가기 버튼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메인화면으로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이동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624352"/>
                  </a:ext>
                </a:extLst>
              </a:tr>
            </a:tbl>
          </a:graphicData>
        </a:graphic>
      </p:graphicFrame>
      <p:sp>
        <p:nvSpPr>
          <p:cNvPr id="44" name="Rectangle 127">
            <a:extLst>
              <a:ext uri="{FF2B5EF4-FFF2-40B4-BE49-F238E27FC236}">
                <a16:creationId xmlns:a16="http://schemas.microsoft.com/office/drawing/2014/main" id="{9699C012-415A-4B44-9692-D01A122D82DD}"/>
              </a:ext>
            </a:extLst>
          </p:cNvPr>
          <p:cNvSpPr>
            <a:spLocks noChangeAspect="1"/>
          </p:cNvSpPr>
          <p:nvPr/>
        </p:nvSpPr>
        <p:spPr>
          <a:xfrm>
            <a:off x="1080003" y="1079998"/>
            <a:ext cx="2106000" cy="3743997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7940960-61A5-49A8-83D9-A996D4C27351}"/>
              </a:ext>
            </a:extLst>
          </p:cNvPr>
          <p:cNvCxnSpPr>
            <a:cxnSpLocks/>
          </p:cNvCxnSpPr>
          <p:nvPr/>
        </p:nvCxnSpPr>
        <p:spPr>
          <a:xfrm>
            <a:off x="897071" y="1224709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D9E1840-4297-4371-ABDE-A8941CD84703}"/>
              </a:ext>
            </a:extLst>
          </p:cNvPr>
          <p:cNvCxnSpPr>
            <a:cxnSpLocks/>
          </p:cNvCxnSpPr>
          <p:nvPr/>
        </p:nvCxnSpPr>
        <p:spPr>
          <a:xfrm>
            <a:off x="897071" y="1589834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77F65C1-5233-4768-AFBF-5FF7CA533CF2}"/>
              </a:ext>
            </a:extLst>
          </p:cNvPr>
          <p:cNvCxnSpPr>
            <a:cxnSpLocks/>
          </p:cNvCxnSpPr>
          <p:nvPr/>
        </p:nvCxnSpPr>
        <p:spPr>
          <a:xfrm>
            <a:off x="958983" y="1224709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A9AFA43-D60A-4AEA-9ED1-34940AD24603}"/>
              </a:ext>
            </a:extLst>
          </p:cNvPr>
          <p:cNvSpPr txBox="1"/>
          <p:nvPr/>
        </p:nvSpPr>
        <p:spPr>
          <a:xfrm>
            <a:off x="694582" y="1338021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343EB05-642B-41FB-AE14-6790C3596351}"/>
              </a:ext>
            </a:extLst>
          </p:cNvPr>
          <p:cNvCxnSpPr>
            <a:cxnSpLocks/>
          </p:cNvCxnSpPr>
          <p:nvPr/>
        </p:nvCxnSpPr>
        <p:spPr>
          <a:xfrm>
            <a:off x="958983" y="1589834"/>
            <a:ext cx="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2AEF7D2-E55B-4277-A361-E7870E2C4825}"/>
              </a:ext>
            </a:extLst>
          </p:cNvPr>
          <p:cNvSpPr/>
          <p:nvPr/>
        </p:nvSpPr>
        <p:spPr>
          <a:xfrm>
            <a:off x="7920056" y="788227"/>
            <a:ext cx="1152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U_check_002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DABFA13-F2A2-4736-8702-F07EC01A3C30}"/>
              </a:ext>
            </a:extLst>
          </p:cNvPr>
          <p:cNvSpPr/>
          <p:nvPr/>
        </p:nvSpPr>
        <p:spPr>
          <a:xfrm>
            <a:off x="1103290" y="3727746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48767C4-C96D-48B2-9F80-DA1344919300}"/>
              </a:ext>
            </a:extLst>
          </p:cNvPr>
          <p:cNvSpPr/>
          <p:nvPr/>
        </p:nvSpPr>
        <p:spPr>
          <a:xfrm>
            <a:off x="1633515" y="2423581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3A8BA28-6AFB-499C-BEF4-E5D73103EA49}"/>
              </a:ext>
            </a:extLst>
          </p:cNvPr>
          <p:cNvSpPr/>
          <p:nvPr/>
        </p:nvSpPr>
        <p:spPr>
          <a:xfrm>
            <a:off x="1103290" y="4095870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5742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General Rules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* </a:t>
            </a:r>
            <a:r>
              <a:rPr lang="ko-KR" altLang="en-US" dirty="0">
                <a:ea typeface="맑은 고딕"/>
              </a:rPr>
              <a:t>신청 프로세스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47054D-80BE-4FC2-A96D-5C37C09FA4EB}"/>
              </a:ext>
            </a:extLst>
          </p:cNvPr>
          <p:cNvSpPr txBox="1"/>
          <p:nvPr/>
        </p:nvSpPr>
        <p:spPr>
          <a:xfrm>
            <a:off x="378033" y="750834"/>
            <a:ext cx="144751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▸ 온라인 신청 프로세스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2BCC8-2EEA-4BF7-9ADC-7BF96D0FAC92}"/>
              </a:ext>
            </a:extLst>
          </p:cNvPr>
          <p:cNvSpPr txBox="1"/>
          <p:nvPr/>
        </p:nvSpPr>
        <p:spPr>
          <a:xfrm>
            <a:off x="378033" y="1010667"/>
            <a:ext cx="6896119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로그인한 경우에만 신청 가능하며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약관동의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신청서 작성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서류제출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제출완료 순으로 진행된다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신청하기는 자격확인 완료 후 신청 프로세스 진행이 가능하다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최초 신청 이후 신청정보 저장하여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신청자정보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주소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전화번호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계좌정보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다음 신청서 작성 시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자동입력하여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제공한다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D6045A0-33EF-41A7-B37B-E00E647D4D63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4124386" y="2129100"/>
            <a:ext cx="561300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DBE7A1-C182-4D1E-89A5-7DA8E1782B0B}"/>
              </a:ext>
            </a:extLst>
          </p:cNvPr>
          <p:cNvSpPr txBox="1"/>
          <p:nvPr/>
        </p:nvSpPr>
        <p:spPr>
          <a:xfrm>
            <a:off x="3400675" y="2405767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Yes</a:t>
            </a:r>
            <a:endParaRPr lang="ko-KR" altLang="en-US" sz="1000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23AC8-DBBC-461E-8937-646FD5734BA4}"/>
              </a:ext>
            </a:extLst>
          </p:cNvPr>
          <p:cNvSpPr txBox="1"/>
          <p:nvPr/>
        </p:nvSpPr>
        <p:spPr>
          <a:xfrm>
            <a:off x="4118520" y="1879396"/>
            <a:ext cx="343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E951FA-FB68-4F0F-A89D-CAE8E677311F}"/>
              </a:ext>
            </a:extLst>
          </p:cNvPr>
          <p:cNvSpPr/>
          <p:nvPr/>
        </p:nvSpPr>
        <p:spPr>
          <a:xfrm>
            <a:off x="378033" y="1841101"/>
            <a:ext cx="1296000" cy="57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메인화면</a:t>
            </a:r>
            <a:endParaRPr lang="ko-KR" altLang="en-US" sz="1100" dirty="0">
              <a:solidFill>
                <a:schemeClr val="accent6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CD4A4E2-8188-4880-BF1B-6345EBC277B6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1674033" y="2129101"/>
            <a:ext cx="1010353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AEF662D2-FF67-4A18-A383-30B8432B084D}"/>
              </a:ext>
            </a:extLst>
          </p:cNvPr>
          <p:cNvSpPr/>
          <p:nvPr/>
        </p:nvSpPr>
        <p:spPr>
          <a:xfrm>
            <a:off x="2684386" y="1841101"/>
            <a:ext cx="1440000" cy="576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6CFE7B-4739-43A4-B0D9-0F2E1153905D}"/>
              </a:ext>
            </a:extLst>
          </p:cNvPr>
          <p:cNvSpPr txBox="1"/>
          <p:nvPr/>
        </p:nvSpPr>
        <p:spPr>
          <a:xfrm>
            <a:off x="1733858" y="1848695"/>
            <a:ext cx="742511" cy="53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신청하기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버튼 선택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33305F-615A-45E9-A15F-CC95862AF28C}"/>
              </a:ext>
            </a:extLst>
          </p:cNvPr>
          <p:cNvSpPr/>
          <p:nvPr/>
        </p:nvSpPr>
        <p:spPr>
          <a:xfrm>
            <a:off x="4685686" y="1841101"/>
            <a:ext cx="1296000" cy="57599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8B2E9E1-0A4A-46C3-856F-0E9698E95D41}"/>
              </a:ext>
            </a:extLst>
          </p:cNvPr>
          <p:cNvGrpSpPr/>
          <p:nvPr/>
        </p:nvGrpSpPr>
        <p:grpSpPr>
          <a:xfrm>
            <a:off x="8958222" y="480152"/>
            <a:ext cx="2855743" cy="376221"/>
            <a:chOff x="7617846" y="480152"/>
            <a:chExt cx="4196121" cy="552805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2509067E-EC84-4EA4-8DB2-3B28D1B52178}"/>
                </a:ext>
              </a:extLst>
            </p:cNvPr>
            <p:cNvSpPr/>
            <p:nvPr/>
          </p:nvSpPr>
          <p:spPr>
            <a:xfrm>
              <a:off x="8684997" y="529405"/>
              <a:ext cx="817738" cy="454299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프로세스</a:t>
              </a:r>
            </a:p>
          </p:txBody>
        </p:sp>
        <p:sp>
          <p:nvSpPr>
            <p:cNvPr id="67" name="다이아몬드 66">
              <a:extLst>
                <a:ext uri="{FF2B5EF4-FFF2-40B4-BE49-F238E27FC236}">
                  <a16:creationId xmlns:a16="http://schemas.microsoft.com/office/drawing/2014/main" id="{3367F8D8-781B-44E5-86DC-25EE432365D0}"/>
                </a:ext>
              </a:extLst>
            </p:cNvPr>
            <p:cNvSpPr/>
            <p:nvPr/>
          </p:nvSpPr>
          <p:spPr>
            <a:xfrm>
              <a:off x="10801464" y="480152"/>
              <a:ext cx="1012503" cy="552805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조건문</a:t>
              </a:r>
            </a:p>
          </p:txBody>
        </p:sp>
        <p:sp>
          <p:nvSpPr>
            <p:cNvPr id="68" name="순서도: 문서 67">
              <a:extLst>
                <a:ext uri="{FF2B5EF4-FFF2-40B4-BE49-F238E27FC236}">
                  <a16:creationId xmlns:a16="http://schemas.microsoft.com/office/drawing/2014/main" id="{4ED5EBCC-C0E6-437A-A57F-B010A9A1FC7D}"/>
                </a:ext>
              </a:extLst>
            </p:cNvPr>
            <p:cNvSpPr/>
            <p:nvPr/>
          </p:nvSpPr>
          <p:spPr>
            <a:xfrm>
              <a:off x="9765945" y="529405"/>
              <a:ext cx="772308" cy="454299"/>
            </a:xfrm>
            <a:prstGeom prst="flowChartDocumen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팝업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3EE0420-FA02-400C-BF2D-1FB0A054F402}"/>
                </a:ext>
              </a:extLst>
            </p:cNvPr>
            <p:cNvSpPr/>
            <p:nvPr/>
          </p:nvSpPr>
          <p:spPr>
            <a:xfrm>
              <a:off x="7617846" y="529405"/>
              <a:ext cx="817738" cy="45429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화면</a:t>
              </a:r>
              <a:endParaRPr lang="ko-KR" altLang="en-US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39" name="다이아몬드 138">
            <a:extLst>
              <a:ext uri="{FF2B5EF4-FFF2-40B4-BE49-F238E27FC236}">
                <a16:creationId xmlns:a16="http://schemas.microsoft.com/office/drawing/2014/main" id="{7546EAA6-78D4-43F5-8B22-80BA28E0699D}"/>
              </a:ext>
            </a:extLst>
          </p:cNvPr>
          <p:cNvSpPr/>
          <p:nvPr/>
        </p:nvSpPr>
        <p:spPr>
          <a:xfrm>
            <a:off x="2684386" y="2854280"/>
            <a:ext cx="1440000" cy="576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자격확인 여부</a:t>
            </a: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732D217D-4BBA-4E66-864A-1B2DD1409419}"/>
              </a:ext>
            </a:extLst>
          </p:cNvPr>
          <p:cNvCxnSpPr>
            <a:cxnSpLocks/>
            <a:stCxn id="17" idx="2"/>
            <a:endCxn id="139" idx="0"/>
          </p:cNvCxnSpPr>
          <p:nvPr/>
        </p:nvCxnSpPr>
        <p:spPr>
          <a:xfrm>
            <a:off x="3404386" y="2417101"/>
            <a:ext cx="0" cy="43717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32D327D4-4553-496F-8E98-A8032F4A9568}"/>
              </a:ext>
            </a:extLst>
          </p:cNvPr>
          <p:cNvCxnSpPr>
            <a:cxnSpLocks/>
            <a:stCxn id="20" idx="2"/>
            <a:endCxn id="139" idx="3"/>
          </p:cNvCxnSpPr>
          <p:nvPr/>
        </p:nvCxnSpPr>
        <p:spPr>
          <a:xfrm rot="5400000">
            <a:off x="4366446" y="2175039"/>
            <a:ext cx="725181" cy="1209300"/>
          </a:xfrm>
          <a:prstGeom prst="bentConnector2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B6E38D15-DFD3-442F-A369-1FC626F4C73C}"/>
              </a:ext>
            </a:extLst>
          </p:cNvPr>
          <p:cNvCxnSpPr>
            <a:cxnSpLocks/>
            <a:stCxn id="139" idx="2"/>
            <a:endCxn id="221" idx="0"/>
          </p:cNvCxnSpPr>
          <p:nvPr/>
        </p:nvCxnSpPr>
        <p:spPr>
          <a:xfrm>
            <a:off x="3404386" y="3430280"/>
            <a:ext cx="0" cy="35374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C5CF23EE-B9EA-4805-9B90-6499F8F3232D}"/>
              </a:ext>
            </a:extLst>
          </p:cNvPr>
          <p:cNvSpPr txBox="1"/>
          <p:nvPr/>
        </p:nvSpPr>
        <p:spPr>
          <a:xfrm>
            <a:off x="3400675" y="3426748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Yes</a:t>
            </a:r>
            <a:endParaRPr lang="ko-KR" altLang="en-US" sz="1000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59B3D8C9-63F2-477D-9D0E-339E51C34AB2}"/>
              </a:ext>
            </a:extLst>
          </p:cNvPr>
          <p:cNvSpPr/>
          <p:nvPr/>
        </p:nvSpPr>
        <p:spPr>
          <a:xfrm>
            <a:off x="378033" y="2854280"/>
            <a:ext cx="1296000" cy="576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신청자격확인</a:t>
            </a: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2793D9A-B800-4373-9D11-40F0FA06FF62}"/>
              </a:ext>
            </a:extLst>
          </p:cNvPr>
          <p:cNvCxnSpPr>
            <a:cxnSpLocks/>
            <a:stCxn id="139" idx="1"/>
            <a:endCxn id="154" idx="3"/>
          </p:cNvCxnSpPr>
          <p:nvPr/>
        </p:nvCxnSpPr>
        <p:spPr>
          <a:xfrm flipH="1">
            <a:off x="1674033" y="3142280"/>
            <a:ext cx="1010353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075F77C0-0361-443E-A1D9-F4A120C7BD69}"/>
              </a:ext>
            </a:extLst>
          </p:cNvPr>
          <p:cNvSpPr txBox="1"/>
          <p:nvPr/>
        </p:nvSpPr>
        <p:spPr>
          <a:xfrm>
            <a:off x="2341022" y="2883418"/>
            <a:ext cx="343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9AEF53F8-F013-4AC8-8E49-B96693A5BCF8}"/>
              </a:ext>
            </a:extLst>
          </p:cNvPr>
          <p:cNvCxnSpPr>
            <a:cxnSpLocks/>
            <a:stCxn id="154" idx="2"/>
            <a:endCxn id="188" idx="0"/>
          </p:cNvCxnSpPr>
          <p:nvPr/>
        </p:nvCxnSpPr>
        <p:spPr>
          <a:xfrm>
            <a:off x="1026033" y="3430280"/>
            <a:ext cx="525" cy="149143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35C1F2A-5576-43FA-AC57-ADF5A750E2A0}"/>
              </a:ext>
            </a:extLst>
          </p:cNvPr>
          <p:cNvCxnSpPr>
            <a:cxnSpLocks/>
            <a:stCxn id="179" idx="3"/>
          </p:cNvCxnSpPr>
          <p:nvPr/>
        </p:nvCxnSpPr>
        <p:spPr>
          <a:xfrm flipV="1">
            <a:off x="4124386" y="6017323"/>
            <a:ext cx="561300" cy="1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74D05250-2BFB-4835-9047-905AAD66CFD5}"/>
              </a:ext>
            </a:extLst>
          </p:cNvPr>
          <p:cNvSpPr txBox="1"/>
          <p:nvPr/>
        </p:nvSpPr>
        <p:spPr>
          <a:xfrm>
            <a:off x="3400675" y="5496017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Yes</a:t>
            </a:r>
            <a:endParaRPr lang="ko-KR" altLang="en-US" sz="1000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B6D373F-9573-4D87-BCBC-93A6B02F661A}"/>
              </a:ext>
            </a:extLst>
          </p:cNvPr>
          <p:cNvSpPr txBox="1"/>
          <p:nvPr/>
        </p:nvSpPr>
        <p:spPr>
          <a:xfrm>
            <a:off x="4118520" y="5767619"/>
            <a:ext cx="343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9" name="다이아몬드 178">
            <a:extLst>
              <a:ext uri="{FF2B5EF4-FFF2-40B4-BE49-F238E27FC236}">
                <a16:creationId xmlns:a16="http://schemas.microsoft.com/office/drawing/2014/main" id="{A09D5E61-C7A7-41CB-A119-B20EB2AFF845}"/>
              </a:ext>
            </a:extLst>
          </p:cNvPr>
          <p:cNvSpPr/>
          <p:nvPr/>
        </p:nvSpPr>
        <p:spPr>
          <a:xfrm>
            <a:off x="2684386" y="5729324"/>
            <a:ext cx="1440000" cy="576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신청가능 여부</a:t>
            </a:r>
          </a:p>
        </p:txBody>
      </p:sp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639B213C-3473-4243-A707-85FA2BFC95E0}"/>
              </a:ext>
            </a:extLst>
          </p:cNvPr>
          <p:cNvSpPr/>
          <p:nvPr/>
        </p:nvSpPr>
        <p:spPr>
          <a:xfrm>
            <a:off x="378558" y="3551037"/>
            <a:ext cx="1296000" cy="5040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항목별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답변선택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7BC770A-C89C-4CA6-BF46-A23902D1BC40}"/>
              </a:ext>
            </a:extLst>
          </p:cNvPr>
          <p:cNvSpPr txBox="1"/>
          <p:nvPr/>
        </p:nvSpPr>
        <p:spPr>
          <a:xfrm>
            <a:off x="1026103" y="4186732"/>
            <a:ext cx="742511" cy="53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결과확인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버튼 선택</a:t>
            </a:r>
          </a:p>
        </p:txBody>
      </p: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4FEF0EA8-B835-4407-AD91-A2FC04F9CB58}"/>
              </a:ext>
            </a:extLst>
          </p:cNvPr>
          <p:cNvCxnSpPr>
            <a:cxnSpLocks/>
            <a:stCxn id="179" idx="0"/>
            <a:endCxn id="193" idx="2"/>
          </p:cNvCxnSpPr>
          <p:nvPr/>
        </p:nvCxnSpPr>
        <p:spPr>
          <a:xfrm flipV="1">
            <a:off x="3404386" y="5343549"/>
            <a:ext cx="0" cy="385775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50253ADC-E066-458A-AFA8-C3842D22628D}"/>
              </a:ext>
            </a:extLst>
          </p:cNvPr>
          <p:cNvSpPr txBox="1"/>
          <p:nvPr/>
        </p:nvSpPr>
        <p:spPr>
          <a:xfrm>
            <a:off x="1101789" y="2423527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취소</a:t>
            </a:r>
            <a:r>
              <a:rPr lang="en-US" altLang="ko-KR" dirty="0"/>
              <a:t>]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버튼 선택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15A8A62-0045-4656-B541-7B70A2B5373A}"/>
              </a:ext>
            </a:extLst>
          </p:cNvPr>
          <p:cNvSpPr txBox="1"/>
          <p:nvPr/>
        </p:nvSpPr>
        <p:spPr>
          <a:xfrm>
            <a:off x="1746558" y="4963498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Yes</a:t>
            </a:r>
            <a:endParaRPr lang="ko-KR" altLang="en-US" sz="1000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16FF1BA-B9AA-4B0A-A56B-CCB5F30ECB57}"/>
              </a:ext>
            </a:extLst>
          </p:cNvPr>
          <p:cNvSpPr txBox="1"/>
          <p:nvPr/>
        </p:nvSpPr>
        <p:spPr>
          <a:xfrm>
            <a:off x="1053008" y="5479181"/>
            <a:ext cx="343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8" name="다이아몬드 187">
            <a:extLst>
              <a:ext uri="{FF2B5EF4-FFF2-40B4-BE49-F238E27FC236}">
                <a16:creationId xmlns:a16="http://schemas.microsoft.com/office/drawing/2014/main" id="{0511839A-8412-4E56-AC0B-4BB71396A183}"/>
              </a:ext>
            </a:extLst>
          </p:cNvPr>
          <p:cNvSpPr/>
          <p:nvPr/>
        </p:nvSpPr>
        <p:spPr>
          <a:xfrm>
            <a:off x="306558" y="4921719"/>
            <a:ext cx="1440000" cy="576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항목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답변선택 여부</a:t>
            </a:r>
          </a:p>
        </p:txBody>
      </p:sp>
      <p:sp>
        <p:nvSpPr>
          <p:cNvPr id="189" name="순서도: 문서 188">
            <a:extLst>
              <a:ext uri="{FF2B5EF4-FFF2-40B4-BE49-F238E27FC236}">
                <a16:creationId xmlns:a16="http://schemas.microsoft.com/office/drawing/2014/main" id="{F2E447D0-E494-43F7-9FD3-F622BA256EBE}"/>
              </a:ext>
            </a:extLst>
          </p:cNvPr>
          <p:cNvSpPr/>
          <p:nvPr/>
        </p:nvSpPr>
        <p:spPr>
          <a:xfrm>
            <a:off x="414033" y="5963953"/>
            <a:ext cx="1224000" cy="576000"/>
          </a:xfrm>
          <a:prstGeom prst="flowChartDocumen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답변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미선택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Alert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39C6AAC-1107-4DB1-B8DD-7789091EB0AF}"/>
              </a:ext>
            </a:extLst>
          </p:cNvPr>
          <p:cNvCxnSpPr>
            <a:cxnSpLocks/>
            <a:stCxn id="188" idx="2"/>
          </p:cNvCxnSpPr>
          <p:nvPr/>
        </p:nvCxnSpPr>
        <p:spPr>
          <a:xfrm>
            <a:off x="1026558" y="5497719"/>
            <a:ext cx="0" cy="466234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627FD996-8668-4F47-AE32-8245D49498C1}"/>
              </a:ext>
            </a:extLst>
          </p:cNvPr>
          <p:cNvSpPr/>
          <p:nvPr/>
        </p:nvSpPr>
        <p:spPr>
          <a:xfrm>
            <a:off x="4687180" y="5765324"/>
            <a:ext cx="1440000" cy="5040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신청불가</a:t>
            </a: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C2DED49C-BC80-48EC-B8B0-C075BC4521E4}"/>
              </a:ext>
            </a:extLst>
          </p:cNvPr>
          <p:cNvSpPr/>
          <p:nvPr/>
        </p:nvSpPr>
        <p:spPr>
          <a:xfrm>
            <a:off x="2756386" y="4839549"/>
            <a:ext cx="1296000" cy="5040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신청가능</a:t>
            </a:r>
          </a:p>
        </p:txBody>
      </p: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88E50465-CCCE-4AB4-B813-4FE2BCB483E4}"/>
              </a:ext>
            </a:extLst>
          </p:cNvPr>
          <p:cNvCxnSpPr>
            <a:cxnSpLocks/>
            <a:stCxn id="154" idx="0"/>
            <a:endCxn id="13" idx="2"/>
          </p:cNvCxnSpPr>
          <p:nvPr/>
        </p:nvCxnSpPr>
        <p:spPr>
          <a:xfrm flipV="1">
            <a:off x="1026033" y="2417101"/>
            <a:ext cx="0" cy="43717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사각형: 둥근 모서리 209">
            <a:extLst>
              <a:ext uri="{FF2B5EF4-FFF2-40B4-BE49-F238E27FC236}">
                <a16:creationId xmlns:a16="http://schemas.microsoft.com/office/drawing/2014/main" id="{33E364EA-14C3-495A-896A-CAD2EFFB709C}"/>
              </a:ext>
            </a:extLst>
          </p:cNvPr>
          <p:cNvSpPr/>
          <p:nvPr/>
        </p:nvSpPr>
        <p:spPr>
          <a:xfrm>
            <a:off x="4757686" y="3820024"/>
            <a:ext cx="1296000" cy="5040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약관동의</a:t>
            </a:r>
          </a:p>
        </p:txBody>
      </p:sp>
      <p:sp>
        <p:nvSpPr>
          <p:cNvPr id="211" name="사각형: 둥근 모서리 210">
            <a:extLst>
              <a:ext uri="{FF2B5EF4-FFF2-40B4-BE49-F238E27FC236}">
                <a16:creationId xmlns:a16="http://schemas.microsoft.com/office/drawing/2014/main" id="{D6DB414A-0009-40B1-998C-62E1533BE71D}"/>
              </a:ext>
            </a:extLst>
          </p:cNvPr>
          <p:cNvSpPr/>
          <p:nvPr/>
        </p:nvSpPr>
        <p:spPr>
          <a:xfrm>
            <a:off x="8723037" y="3820024"/>
            <a:ext cx="1296000" cy="5040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신청서 작성</a:t>
            </a:r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10CBD006-9E77-4A1C-A70C-4EAB016DA6F7}"/>
              </a:ext>
            </a:extLst>
          </p:cNvPr>
          <p:cNvCxnSpPr>
            <a:cxnSpLocks/>
            <a:stCxn id="221" idx="3"/>
            <a:endCxn id="210" idx="1"/>
          </p:cNvCxnSpPr>
          <p:nvPr/>
        </p:nvCxnSpPr>
        <p:spPr>
          <a:xfrm>
            <a:off x="4052386" y="4072024"/>
            <a:ext cx="705300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3AF4B444-9B74-4E57-AFC3-38A381F7A66F}"/>
              </a:ext>
            </a:extLst>
          </p:cNvPr>
          <p:cNvCxnSpPr>
            <a:cxnSpLocks/>
            <a:stCxn id="210" idx="3"/>
            <a:endCxn id="215" idx="1"/>
          </p:cNvCxnSpPr>
          <p:nvPr/>
        </p:nvCxnSpPr>
        <p:spPr>
          <a:xfrm>
            <a:off x="6053686" y="4072024"/>
            <a:ext cx="63817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다이아몬드 214">
            <a:extLst>
              <a:ext uri="{FF2B5EF4-FFF2-40B4-BE49-F238E27FC236}">
                <a16:creationId xmlns:a16="http://schemas.microsoft.com/office/drawing/2014/main" id="{E8FADA96-DE5E-41EE-BD68-668E2FF16821}"/>
              </a:ext>
            </a:extLst>
          </p:cNvPr>
          <p:cNvSpPr/>
          <p:nvPr/>
        </p:nvSpPr>
        <p:spPr>
          <a:xfrm>
            <a:off x="6691856" y="3784024"/>
            <a:ext cx="1440000" cy="576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필수항목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동의여부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94F59CD-F45D-4D99-919E-7E8378577B70}"/>
              </a:ext>
            </a:extLst>
          </p:cNvPr>
          <p:cNvSpPr txBox="1"/>
          <p:nvPr/>
        </p:nvSpPr>
        <p:spPr>
          <a:xfrm>
            <a:off x="7428492" y="4360024"/>
            <a:ext cx="343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7" name="순서도: 문서 216">
            <a:extLst>
              <a:ext uri="{FF2B5EF4-FFF2-40B4-BE49-F238E27FC236}">
                <a16:creationId xmlns:a16="http://schemas.microsoft.com/office/drawing/2014/main" id="{5FB87965-EEE0-4E5C-AEE4-C96876436F89}"/>
              </a:ext>
            </a:extLst>
          </p:cNvPr>
          <p:cNvSpPr/>
          <p:nvPr/>
        </p:nvSpPr>
        <p:spPr>
          <a:xfrm>
            <a:off x="6799856" y="4767549"/>
            <a:ext cx="1224000" cy="576000"/>
          </a:xfrm>
          <a:prstGeom prst="flowChartDocumen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필수항목별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동의 요청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Alert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B13A979D-F22A-4BEB-BEB4-3F6C89587B12}"/>
              </a:ext>
            </a:extLst>
          </p:cNvPr>
          <p:cNvCxnSpPr>
            <a:cxnSpLocks/>
            <a:stCxn id="215" idx="2"/>
            <a:endCxn id="217" idx="0"/>
          </p:cNvCxnSpPr>
          <p:nvPr/>
        </p:nvCxnSpPr>
        <p:spPr>
          <a:xfrm>
            <a:off x="7411856" y="4360024"/>
            <a:ext cx="0" cy="407525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79C72414-FD1C-457E-92AE-F51A79F971DA}"/>
              </a:ext>
            </a:extLst>
          </p:cNvPr>
          <p:cNvCxnSpPr>
            <a:cxnSpLocks/>
            <a:stCxn id="215" idx="3"/>
            <a:endCxn id="211" idx="1"/>
          </p:cNvCxnSpPr>
          <p:nvPr/>
        </p:nvCxnSpPr>
        <p:spPr>
          <a:xfrm>
            <a:off x="8131856" y="4072024"/>
            <a:ext cx="59118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EAD0388D-69EB-4B05-93DA-F7BC054E46DD}"/>
              </a:ext>
            </a:extLst>
          </p:cNvPr>
          <p:cNvSpPr txBox="1"/>
          <p:nvPr/>
        </p:nvSpPr>
        <p:spPr>
          <a:xfrm>
            <a:off x="8131856" y="3825803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Yes</a:t>
            </a:r>
            <a:endParaRPr lang="ko-KR" altLang="en-US" sz="1000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EF555CE6-A61D-4C4C-A390-E6B5CDB748D8}"/>
              </a:ext>
            </a:extLst>
          </p:cNvPr>
          <p:cNvSpPr/>
          <p:nvPr/>
        </p:nvSpPr>
        <p:spPr>
          <a:xfrm>
            <a:off x="2756386" y="3784024"/>
            <a:ext cx="1296000" cy="576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신청하기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38485989-C882-4AE2-95B4-D54458625CD2}"/>
              </a:ext>
            </a:extLst>
          </p:cNvPr>
          <p:cNvSpPr txBox="1"/>
          <p:nvPr/>
        </p:nvSpPr>
        <p:spPr>
          <a:xfrm>
            <a:off x="2509718" y="4449800"/>
            <a:ext cx="1540806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 err="1"/>
              <a:t>신청하러가기</a:t>
            </a:r>
            <a:r>
              <a:rPr lang="en-US" altLang="ko-KR" dirty="0"/>
              <a:t>]  </a:t>
            </a:r>
            <a:r>
              <a:rPr lang="ko-KR" altLang="en-US" dirty="0"/>
              <a:t>버튼 선택</a:t>
            </a:r>
          </a:p>
        </p:txBody>
      </p: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132D60C0-54D4-4AD4-BF08-BF0B1C5F6AE4}"/>
              </a:ext>
            </a:extLst>
          </p:cNvPr>
          <p:cNvCxnSpPr>
            <a:cxnSpLocks/>
            <a:stCxn id="193" idx="0"/>
            <a:endCxn id="221" idx="2"/>
          </p:cNvCxnSpPr>
          <p:nvPr/>
        </p:nvCxnSpPr>
        <p:spPr>
          <a:xfrm flipV="1">
            <a:off x="3404386" y="4360024"/>
            <a:ext cx="0" cy="47952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6408217B-B99F-419D-A519-92846F5AF884}"/>
              </a:ext>
            </a:extLst>
          </p:cNvPr>
          <p:cNvCxnSpPr>
            <a:cxnSpLocks/>
            <a:stCxn id="188" idx="3"/>
            <a:endCxn id="179" idx="1"/>
          </p:cNvCxnSpPr>
          <p:nvPr/>
        </p:nvCxnSpPr>
        <p:spPr>
          <a:xfrm>
            <a:off x="1746558" y="5209719"/>
            <a:ext cx="937828" cy="807605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DDEC4240-553E-4D9C-8381-73E025171EA3}"/>
              </a:ext>
            </a:extLst>
          </p:cNvPr>
          <p:cNvCxnSpPr>
            <a:cxnSpLocks/>
          </p:cNvCxnSpPr>
          <p:nvPr/>
        </p:nvCxnSpPr>
        <p:spPr>
          <a:xfrm>
            <a:off x="10019037" y="4072024"/>
            <a:ext cx="2172963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4701DBA2-3F66-400E-A864-23E01B9B9979}"/>
              </a:ext>
            </a:extLst>
          </p:cNvPr>
          <p:cNvSpPr txBox="1"/>
          <p:nvPr/>
        </p:nvSpPr>
        <p:spPr>
          <a:xfrm>
            <a:off x="10019037" y="3767392"/>
            <a:ext cx="1040670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다음</a:t>
            </a:r>
            <a:r>
              <a:rPr lang="en-US" altLang="ko-KR" dirty="0"/>
              <a:t>]  </a:t>
            </a:r>
            <a:r>
              <a:rPr lang="ko-KR" altLang="en-US" dirty="0"/>
              <a:t>버튼선택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BF9516-5405-4713-8620-5C450C287FB4}"/>
              </a:ext>
            </a:extLst>
          </p:cNvPr>
          <p:cNvSpPr txBox="1"/>
          <p:nvPr/>
        </p:nvSpPr>
        <p:spPr>
          <a:xfrm>
            <a:off x="4932774" y="2570620"/>
            <a:ext cx="80182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00000"/>
              </a:lnSpc>
              <a:defRPr sz="1000" b="1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/>
              <a:t>로그인 하기</a:t>
            </a:r>
            <a:endParaRPr lang="ko-KR" altLang="en-US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F41B46F2-CB62-45CC-99F2-1BC9C3289329}"/>
              </a:ext>
            </a:extLst>
          </p:cNvPr>
          <p:cNvSpPr txBox="1"/>
          <p:nvPr/>
        </p:nvSpPr>
        <p:spPr>
          <a:xfrm>
            <a:off x="6016911" y="3775689"/>
            <a:ext cx="652743" cy="53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다음</a:t>
            </a:r>
            <a:r>
              <a:rPr lang="en-US" altLang="ko-KR" dirty="0"/>
              <a:t>] </a:t>
            </a:r>
          </a:p>
          <a:p>
            <a:r>
              <a:rPr lang="ko-KR" altLang="en-US" dirty="0"/>
              <a:t>버튼선택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866DC99-F985-4C50-B2D4-AEC9EA64E970}"/>
              </a:ext>
            </a:extLst>
          </p:cNvPr>
          <p:cNvSpPr txBox="1"/>
          <p:nvPr/>
        </p:nvSpPr>
        <p:spPr>
          <a:xfrm>
            <a:off x="9370241" y="2493803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Yes</a:t>
            </a:r>
            <a:endParaRPr lang="ko-KR" altLang="en-US" sz="1000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4" name="순서도: 문서 93">
            <a:extLst>
              <a:ext uri="{FF2B5EF4-FFF2-40B4-BE49-F238E27FC236}">
                <a16:creationId xmlns:a16="http://schemas.microsoft.com/office/drawing/2014/main" id="{B492A753-EA1B-48B9-9058-E50BEE14B32A}"/>
              </a:ext>
            </a:extLst>
          </p:cNvPr>
          <p:cNvSpPr/>
          <p:nvPr/>
        </p:nvSpPr>
        <p:spPr>
          <a:xfrm>
            <a:off x="8753594" y="1660334"/>
            <a:ext cx="1224000" cy="576000"/>
          </a:xfrm>
          <a:prstGeom prst="flowChartDocumen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신청불가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Alert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5" name="다이아몬드 94">
            <a:extLst>
              <a:ext uri="{FF2B5EF4-FFF2-40B4-BE49-F238E27FC236}">
                <a16:creationId xmlns:a16="http://schemas.microsoft.com/office/drawing/2014/main" id="{BD322049-A953-4D7F-B3A8-AA9060FA9F87}"/>
              </a:ext>
            </a:extLst>
          </p:cNvPr>
          <p:cNvSpPr/>
          <p:nvPr/>
        </p:nvSpPr>
        <p:spPr>
          <a:xfrm>
            <a:off x="8645594" y="2740334"/>
            <a:ext cx="1440000" cy="576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 비거주자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0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행정공</a:t>
            </a:r>
            <a:r>
              <a:rPr lang="ko-KR" altLang="en-US" sz="10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API)</a:t>
            </a:r>
            <a:endParaRPr lang="ko-KR" altLang="en-US" sz="1000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404DFCB7-1FBA-4FFD-85BB-C791BA1192AB}"/>
              </a:ext>
            </a:extLst>
          </p:cNvPr>
          <p:cNvCxnSpPr>
            <a:cxnSpLocks/>
            <a:stCxn id="211" idx="0"/>
            <a:endCxn id="95" idx="2"/>
          </p:cNvCxnSpPr>
          <p:nvPr/>
        </p:nvCxnSpPr>
        <p:spPr>
          <a:xfrm flipH="1" flipV="1">
            <a:off x="9365594" y="3316334"/>
            <a:ext cx="5443" cy="50369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7DFCB11C-32E6-4248-B0FA-9E8920A2068D}"/>
              </a:ext>
            </a:extLst>
          </p:cNvPr>
          <p:cNvCxnSpPr>
            <a:cxnSpLocks/>
            <a:stCxn id="95" idx="0"/>
            <a:endCxn id="94" idx="2"/>
          </p:cNvCxnSpPr>
          <p:nvPr/>
        </p:nvCxnSpPr>
        <p:spPr>
          <a:xfrm flipV="1">
            <a:off x="9365594" y="2198254"/>
            <a:ext cx="0" cy="54208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BDC2FF0-8D7B-4DD7-AB9B-73D3294814D1}"/>
              </a:ext>
            </a:extLst>
          </p:cNvPr>
          <p:cNvSpPr txBox="1"/>
          <p:nvPr/>
        </p:nvSpPr>
        <p:spPr>
          <a:xfrm>
            <a:off x="8562319" y="3337819"/>
            <a:ext cx="1423788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거주지확인</a:t>
            </a:r>
            <a:r>
              <a:rPr lang="en-US" altLang="ko-KR" dirty="0"/>
              <a:t>]   </a:t>
            </a:r>
            <a:r>
              <a:rPr lang="ko-KR" altLang="en-US" dirty="0"/>
              <a:t>버튼선택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3AE046E-CC02-4B2B-A173-3B4AE3CF322C}"/>
              </a:ext>
            </a:extLst>
          </p:cNvPr>
          <p:cNvSpPr/>
          <p:nvPr/>
        </p:nvSpPr>
        <p:spPr>
          <a:xfrm>
            <a:off x="8528118" y="1550896"/>
            <a:ext cx="1712897" cy="2122072"/>
          </a:xfrm>
          <a:prstGeom prst="rect">
            <a:avLst/>
          </a:prstGeom>
          <a:solidFill>
            <a:srgbClr val="000000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26940004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General Rules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* </a:t>
            </a:r>
            <a:r>
              <a:rPr lang="ko-KR" altLang="en-US" dirty="0">
                <a:ea typeface="맑은 고딕"/>
              </a:rPr>
              <a:t>신청 프로세스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47054D-80BE-4FC2-A96D-5C37C09FA4EB}"/>
              </a:ext>
            </a:extLst>
          </p:cNvPr>
          <p:cNvSpPr txBox="1"/>
          <p:nvPr/>
        </p:nvSpPr>
        <p:spPr>
          <a:xfrm>
            <a:off x="378033" y="750834"/>
            <a:ext cx="144751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▸ 온라인 신청 프로세스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2BCC8-2EEA-4BF7-9ADC-7BF96D0FAC92}"/>
              </a:ext>
            </a:extLst>
          </p:cNvPr>
          <p:cNvSpPr txBox="1"/>
          <p:nvPr/>
        </p:nvSpPr>
        <p:spPr>
          <a:xfrm>
            <a:off x="378033" y="1010667"/>
            <a:ext cx="6896119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로그인한 경우에만 신청 가능하며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약관동의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신청서 작성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서류제출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제출완료 순으로 진행된다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신청하기는 자격확인 완료 후 신청 프로세스 진행이 가능하다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최초 신청 이후 신청정보 저장하여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신청자정보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주소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전화번호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계좌정보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다음 신청서 작성 시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자동입력하여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제공한다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295078D4-CF6A-49C7-A097-BE590B2F31E9}"/>
              </a:ext>
            </a:extLst>
          </p:cNvPr>
          <p:cNvSpPr/>
          <p:nvPr/>
        </p:nvSpPr>
        <p:spPr>
          <a:xfrm>
            <a:off x="9850134" y="3328444"/>
            <a:ext cx="1440000" cy="504000"/>
          </a:xfrm>
          <a:prstGeom prst="roundRect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제출완료</a:t>
            </a:r>
          </a:p>
        </p:txBody>
      </p:sp>
      <p:sp>
        <p:nvSpPr>
          <p:cNvPr id="57" name="순서도: 문서 56">
            <a:extLst>
              <a:ext uri="{FF2B5EF4-FFF2-40B4-BE49-F238E27FC236}">
                <a16:creationId xmlns:a16="http://schemas.microsoft.com/office/drawing/2014/main" id="{55332A2E-3D86-49F6-9A82-3EDD8E0BCA4C}"/>
              </a:ext>
            </a:extLst>
          </p:cNvPr>
          <p:cNvSpPr/>
          <p:nvPr/>
        </p:nvSpPr>
        <p:spPr>
          <a:xfrm>
            <a:off x="407830" y="5819166"/>
            <a:ext cx="1224000" cy="576000"/>
          </a:xfrm>
          <a:prstGeom prst="flowChartDocumen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신청불가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Alert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4AE80AD-5D50-407A-A7E7-F1E46B3DE5B8}"/>
              </a:ext>
            </a:extLst>
          </p:cNvPr>
          <p:cNvSpPr/>
          <p:nvPr/>
        </p:nvSpPr>
        <p:spPr>
          <a:xfrm>
            <a:off x="9922134" y="4623517"/>
            <a:ext cx="1296000" cy="57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신청현황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233E0DF-7B33-4C19-BDBF-6A1D387DE0AB}"/>
              </a:ext>
            </a:extLst>
          </p:cNvPr>
          <p:cNvCxnSpPr>
            <a:cxnSpLocks/>
            <a:stCxn id="52" idx="2"/>
            <a:endCxn id="60" idx="0"/>
          </p:cNvCxnSpPr>
          <p:nvPr/>
        </p:nvCxnSpPr>
        <p:spPr>
          <a:xfrm>
            <a:off x="10570134" y="3832444"/>
            <a:ext cx="0" cy="79107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95DECCA-5D1B-4651-94D9-ACAE7B2C7C97}"/>
              </a:ext>
            </a:extLst>
          </p:cNvPr>
          <p:cNvSpPr txBox="1"/>
          <p:nvPr/>
        </p:nvSpPr>
        <p:spPr>
          <a:xfrm>
            <a:off x="10570134" y="4080040"/>
            <a:ext cx="976549" cy="53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신청현황확인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버튼선택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8B2E9E1-0A4A-46C3-856F-0E9698E95D41}"/>
              </a:ext>
            </a:extLst>
          </p:cNvPr>
          <p:cNvGrpSpPr/>
          <p:nvPr/>
        </p:nvGrpSpPr>
        <p:grpSpPr>
          <a:xfrm>
            <a:off x="8958222" y="480152"/>
            <a:ext cx="2855743" cy="376221"/>
            <a:chOff x="7617846" y="480152"/>
            <a:chExt cx="4196121" cy="552805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2509067E-EC84-4EA4-8DB2-3B28D1B52178}"/>
                </a:ext>
              </a:extLst>
            </p:cNvPr>
            <p:cNvSpPr/>
            <p:nvPr/>
          </p:nvSpPr>
          <p:spPr>
            <a:xfrm>
              <a:off x="8684997" y="529405"/>
              <a:ext cx="817738" cy="454299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프로세스</a:t>
              </a:r>
            </a:p>
          </p:txBody>
        </p:sp>
        <p:sp>
          <p:nvSpPr>
            <p:cNvPr id="67" name="다이아몬드 66">
              <a:extLst>
                <a:ext uri="{FF2B5EF4-FFF2-40B4-BE49-F238E27FC236}">
                  <a16:creationId xmlns:a16="http://schemas.microsoft.com/office/drawing/2014/main" id="{3367F8D8-781B-44E5-86DC-25EE432365D0}"/>
                </a:ext>
              </a:extLst>
            </p:cNvPr>
            <p:cNvSpPr/>
            <p:nvPr/>
          </p:nvSpPr>
          <p:spPr>
            <a:xfrm>
              <a:off x="10801464" y="480152"/>
              <a:ext cx="1012503" cy="552805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조건문</a:t>
              </a:r>
            </a:p>
          </p:txBody>
        </p:sp>
        <p:sp>
          <p:nvSpPr>
            <p:cNvPr id="68" name="순서도: 문서 67">
              <a:extLst>
                <a:ext uri="{FF2B5EF4-FFF2-40B4-BE49-F238E27FC236}">
                  <a16:creationId xmlns:a16="http://schemas.microsoft.com/office/drawing/2014/main" id="{4ED5EBCC-C0E6-437A-A57F-B010A9A1FC7D}"/>
                </a:ext>
              </a:extLst>
            </p:cNvPr>
            <p:cNvSpPr/>
            <p:nvPr/>
          </p:nvSpPr>
          <p:spPr>
            <a:xfrm>
              <a:off x="9765945" y="529405"/>
              <a:ext cx="772308" cy="454299"/>
            </a:xfrm>
            <a:prstGeom prst="flowChartDocumen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팝업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3EE0420-FA02-400C-BF2D-1FB0A054F402}"/>
                </a:ext>
              </a:extLst>
            </p:cNvPr>
            <p:cNvSpPr/>
            <p:nvPr/>
          </p:nvSpPr>
          <p:spPr>
            <a:xfrm>
              <a:off x="7617846" y="529405"/>
              <a:ext cx="817738" cy="45429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화면</a:t>
              </a:r>
              <a:endParaRPr lang="ko-KR" altLang="en-US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72" name="타원형 설명선 44">
            <a:extLst>
              <a:ext uri="{FF2B5EF4-FFF2-40B4-BE49-F238E27FC236}">
                <a16:creationId xmlns:a16="http://schemas.microsoft.com/office/drawing/2014/main" id="{B9CD3A8A-E080-4AC2-A94B-737F175C60B2}"/>
              </a:ext>
            </a:extLst>
          </p:cNvPr>
          <p:cNvSpPr/>
          <p:nvPr/>
        </p:nvSpPr>
        <p:spPr bwMode="auto">
          <a:xfrm rot="10304463">
            <a:off x="11209750" y="2784204"/>
            <a:ext cx="515630" cy="488800"/>
          </a:xfrm>
          <a:prstGeom prst="wedgeEllipseCallout">
            <a:avLst>
              <a:gd name="adj1" fmla="val 76065"/>
              <a:gd name="adj2" fmla="val -38488"/>
            </a:avLst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바탕체" pitchFamily="17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354A7E7-338A-490F-AB13-03ECA3E9B4CF}"/>
              </a:ext>
            </a:extLst>
          </p:cNvPr>
          <p:cNvSpPr txBox="1"/>
          <p:nvPr/>
        </p:nvSpPr>
        <p:spPr>
          <a:xfrm>
            <a:off x="11121210" y="2894211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sz="900" spc="-100" dirty="0" err="1">
                <a:ln>
                  <a:solidFill>
                    <a:srgbClr val="1C2A3E">
                      <a:alpha val="16000"/>
                    </a:srgbClr>
                  </a:solidFill>
                </a:ln>
                <a:latin typeface="+mn-ea"/>
              </a:rPr>
              <a:t>알림톡발송</a:t>
            </a:r>
            <a:endParaRPr lang="ko-KR" altLang="en-US" sz="900" spc="-100" dirty="0">
              <a:ln>
                <a:solidFill>
                  <a:srgbClr val="1C2A3E">
                    <a:alpha val="16000"/>
                  </a:srgbClr>
                </a:solidFill>
              </a:ln>
              <a:latin typeface="+mn-ea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3644670-2B88-40D2-9606-40EBA357B9F3}"/>
              </a:ext>
            </a:extLst>
          </p:cNvPr>
          <p:cNvSpPr/>
          <p:nvPr/>
        </p:nvSpPr>
        <p:spPr>
          <a:xfrm>
            <a:off x="9922134" y="5228968"/>
            <a:ext cx="1296000" cy="22027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신청상태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검토중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FEED448-0DCC-469B-92D5-E258BBEA103C}"/>
              </a:ext>
            </a:extLst>
          </p:cNvPr>
          <p:cNvGrpSpPr/>
          <p:nvPr/>
        </p:nvGrpSpPr>
        <p:grpSpPr>
          <a:xfrm>
            <a:off x="9922134" y="1625655"/>
            <a:ext cx="1296000" cy="791444"/>
            <a:chOff x="10041716" y="5562454"/>
            <a:chExt cx="1296000" cy="79144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720601B-0CD0-42CD-A850-686C4D39A63F}"/>
                </a:ext>
              </a:extLst>
            </p:cNvPr>
            <p:cNvSpPr/>
            <p:nvPr/>
          </p:nvSpPr>
          <p:spPr>
            <a:xfrm>
              <a:off x="10041716" y="5777898"/>
              <a:ext cx="1296000" cy="576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dirty="0">
                  <a:solidFill>
                    <a:schemeClr val="accent5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신청접수관리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0A659A3-5E0F-4BB7-884F-1397D8ACA258}"/>
                </a:ext>
              </a:extLst>
            </p:cNvPr>
            <p:cNvSpPr txBox="1"/>
            <p:nvPr/>
          </p:nvSpPr>
          <p:spPr>
            <a:xfrm>
              <a:off x="10318461" y="5562454"/>
              <a:ext cx="7425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lnSpc>
                  <a:spcPct val="150000"/>
                </a:lnSpc>
                <a:defRPr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ko-KR" altLang="en-US" sz="800" dirty="0">
                  <a:solidFill>
                    <a:schemeClr val="accent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관리자시스템</a:t>
              </a:r>
            </a:p>
          </p:txBody>
        </p:sp>
      </p:grp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B646A00A-CD12-460E-B9B0-EBAFB70A8CFC}"/>
              </a:ext>
            </a:extLst>
          </p:cNvPr>
          <p:cNvCxnSpPr>
            <a:cxnSpLocks/>
            <a:stCxn id="103" idx="0"/>
            <a:endCxn id="52" idx="1"/>
          </p:cNvCxnSpPr>
          <p:nvPr/>
        </p:nvCxnSpPr>
        <p:spPr>
          <a:xfrm rot="5400000" flipH="1" flipV="1">
            <a:off x="8123979" y="2029268"/>
            <a:ext cx="174979" cy="3277332"/>
          </a:xfrm>
          <a:prstGeom prst="bentConnector2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11A3937-F3F9-43EC-A060-0B4FA0A7B1D2}"/>
              </a:ext>
            </a:extLst>
          </p:cNvPr>
          <p:cNvCxnSpPr>
            <a:cxnSpLocks/>
            <a:stCxn id="52" idx="0"/>
            <a:endCxn id="80" idx="2"/>
          </p:cNvCxnSpPr>
          <p:nvPr/>
        </p:nvCxnSpPr>
        <p:spPr>
          <a:xfrm flipV="1">
            <a:off x="10570134" y="2417099"/>
            <a:ext cx="0" cy="911345"/>
          </a:xfrm>
          <a:prstGeom prst="straightConnector1">
            <a:avLst/>
          </a:prstGeom>
          <a:ln w="12700">
            <a:solidFill>
              <a:schemeClr val="accent5"/>
            </a:solidFill>
            <a:prstDash val="dash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다이아몬드 92">
            <a:extLst>
              <a:ext uri="{FF2B5EF4-FFF2-40B4-BE49-F238E27FC236}">
                <a16:creationId xmlns:a16="http://schemas.microsoft.com/office/drawing/2014/main" id="{E1D49234-791A-410D-B69D-C486EC3A6576}"/>
              </a:ext>
            </a:extLst>
          </p:cNvPr>
          <p:cNvSpPr/>
          <p:nvPr/>
        </p:nvSpPr>
        <p:spPr>
          <a:xfrm>
            <a:off x="299832" y="4832327"/>
            <a:ext cx="1440000" cy="576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신청기간 초과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7D22D2C-0AC0-46E0-926C-5BB34E6126B5}"/>
              </a:ext>
            </a:extLst>
          </p:cNvPr>
          <p:cNvSpPr txBox="1"/>
          <p:nvPr/>
        </p:nvSpPr>
        <p:spPr>
          <a:xfrm>
            <a:off x="1739129" y="4874106"/>
            <a:ext cx="3433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7E29470-26A3-4C8E-AF9F-10563C9CE36E}"/>
              </a:ext>
            </a:extLst>
          </p:cNvPr>
          <p:cNvSpPr txBox="1"/>
          <p:nvPr/>
        </p:nvSpPr>
        <p:spPr>
          <a:xfrm>
            <a:off x="1019829" y="5408056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Yes</a:t>
            </a:r>
            <a:endParaRPr lang="ko-KR" altLang="en-US" sz="1000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D29C5CD-EE6C-49DE-8C45-941E2DFFC12F}"/>
              </a:ext>
            </a:extLst>
          </p:cNvPr>
          <p:cNvCxnSpPr>
            <a:cxnSpLocks/>
            <a:stCxn id="93" idx="2"/>
            <a:endCxn id="57" idx="0"/>
          </p:cNvCxnSpPr>
          <p:nvPr/>
        </p:nvCxnSpPr>
        <p:spPr>
          <a:xfrm flipH="1">
            <a:off x="1019830" y="5408327"/>
            <a:ext cx="2" cy="41083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7A60057-6634-4FE5-A6C0-B4E9B1FFCF20}"/>
              </a:ext>
            </a:extLst>
          </p:cNvPr>
          <p:cNvCxnSpPr>
            <a:cxnSpLocks/>
          </p:cNvCxnSpPr>
          <p:nvPr/>
        </p:nvCxnSpPr>
        <p:spPr>
          <a:xfrm>
            <a:off x="0" y="3148958"/>
            <a:ext cx="299832" cy="81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다이아몬드 162">
            <a:extLst>
              <a:ext uri="{FF2B5EF4-FFF2-40B4-BE49-F238E27FC236}">
                <a16:creationId xmlns:a16="http://schemas.microsoft.com/office/drawing/2014/main" id="{FBBBE3E8-1CFA-4CEA-A922-94F9FC642ADA}"/>
              </a:ext>
            </a:extLst>
          </p:cNvPr>
          <p:cNvSpPr/>
          <p:nvPr/>
        </p:nvSpPr>
        <p:spPr>
          <a:xfrm>
            <a:off x="2155763" y="4832327"/>
            <a:ext cx="1440000" cy="576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19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신청여부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4" name="순서도: 문서 163">
            <a:extLst>
              <a:ext uri="{FF2B5EF4-FFF2-40B4-BE49-F238E27FC236}">
                <a16:creationId xmlns:a16="http://schemas.microsoft.com/office/drawing/2014/main" id="{7D742763-FA2B-46B8-AB11-E761EEA1C581}"/>
              </a:ext>
            </a:extLst>
          </p:cNvPr>
          <p:cNvSpPr/>
          <p:nvPr/>
        </p:nvSpPr>
        <p:spPr>
          <a:xfrm>
            <a:off x="2270653" y="5819166"/>
            <a:ext cx="1224000" cy="576000"/>
          </a:xfrm>
          <a:prstGeom prst="flowChartDocumen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신청불가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Alert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1A9BE60-DF43-4092-8DD0-68885D493994}"/>
              </a:ext>
            </a:extLst>
          </p:cNvPr>
          <p:cNvSpPr txBox="1"/>
          <p:nvPr/>
        </p:nvSpPr>
        <p:spPr>
          <a:xfrm>
            <a:off x="2882652" y="5408056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Yes</a:t>
            </a:r>
            <a:endParaRPr lang="ko-KR" altLang="en-US" sz="1000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9198751A-1FFB-40BF-9377-9D639F58109F}"/>
              </a:ext>
            </a:extLst>
          </p:cNvPr>
          <p:cNvCxnSpPr>
            <a:cxnSpLocks/>
            <a:endCxn id="164" idx="0"/>
          </p:cNvCxnSpPr>
          <p:nvPr/>
        </p:nvCxnSpPr>
        <p:spPr>
          <a:xfrm flipH="1">
            <a:off x="2882653" y="5408327"/>
            <a:ext cx="2" cy="41083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다이아몬드 166">
            <a:extLst>
              <a:ext uri="{FF2B5EF4-FFF2-40B4-BE49-F238E27FC236}">
                <a16:creationId xmlns:a16="http://schemas.microsoft.com/office/drawing/2014/main" id="{24368594-FBD3-4290-A8FE-381CBBE3B73D}"/>
              </a:ext>
            </a:extLst>
          </p:cNvPr>
          <p:cNvSpPr/>
          <p:nvPr/>
        </p:nvSpPr>
        <p:spPr>
          <a:xfrm>
            <a:off x="4007381" y="4832327"/>
            <a:ext cx="1440000" cy="576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본인여부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0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행정공</a:t>
            </a:r>
            <a:r>
              <a:rPr lang="ko-KR" altLang="en-US" sz="10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API)</a:t>
            </a:r>
            <a:endParaRPr lang="ko-KR" altLang="en-US" sz="1000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8" name="순서도: 문서 167">
            <a:extLst>
              <a:ext uri="{FF2B5EF4-FFF2-40B4-BE49-F238E27FC236}">
                <a16:creationId xmlns:a16="http://schemas.microsoft.com/office/drawing/2014/main" id="{C71A1092-B68E-4B2A-A9F4-9A8F50CBCDE9}"/>
              </a:ext>
            </a:extLst>
          </p:cNvPr>
          <p:cNvSpPr/>
          <p:nvPr/>
        </p:nvSpPr>
        <p:spPr>
          <a:xfrm>
            <a:off x="4105061" y="5819166"/>
            <a:ext cx="1224000" cy="576000"/>
          </a:xfrm>
          <a:prstGeom prst="flowChartDocumen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신청불가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Alert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47F33C0-5841-418E-A922-EEFE9153236A}"/>
              </a:ext>
            </a:extLst>
          </p:cNvPr>
          <p:cNvSpPr txBox="1"/>
          <p:nvPr/>
        </p:nvSpPr>
        <p:spPr>
          <a:xfrm>
            <a:off x="1019832" y="4529967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Yes</a:t>
            </a:r>
            <a:endParaRPr lang="ko-KR" altLang="en-US" sz="1000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79F2FA67-A087-4ED0-ACCC-091BB45941DF}"/>
              </a:ext>
            </a:extLst>
          </p:cNvPr>
          <p:cNvCxnSpPr>
            <a:cxnSpLocks/>
            <a:endCxn id="168" idx="0"/>
          </p:cNvCxnSpPr>
          <p:nvPr/>
        </p:nvCxnSpPr>
        <p:spPr>
          <a:xfrm flipH="1">
            <a:off x="4717061" y="5408327"/>
            <a:ext cx="2" cy="41083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CDD6BD1C-E6D7-482A-A0E7-DBC85666BB46}"/>
              </a:ext>
            </a:extLst>
          </p:cNvPr>
          <p:cNvCxnSpPr>
            <a:cxnSpLocks/>
            <a:stCxn id="93" idx="3"/>
            <a:endCxn id="163" idx="1"/>
          </p:cNvCxnSpPr>
          <p:nvPr/>
        </p:nvCxnSpPr>
        <p:spPr>
          <a:xfrm>
            <a:off x="1739832" y="5120327"/>
            <a:ext cx="41593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36179A4F-EC70-40B9-91F0-81017B930C52}"/>
              </a:ext>
            </a:extLst>
          </p:cNvPr>
          <p:cNvCxnSpPr>
            <a:cxnSpLocks/>
            <a:stCxn id="163" idx="3"/>
            <a:endCxn id="167" idx="1"/>
          </p:cNvCxnSpPr>
          <p:nvPr/>
        </p:nvCxnSpPr>
        <p:spPr>
          <a:xfrm>
            <a:off x="3595763" y="5120327"/>
            <a:ext cx="411618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8FF92C23-9D94-4AD2-B4CB-7A13B0755160}"/>
              </a:ext>
            </a:extLst>
          </p:cNvPr>
          <p:cNvSpPr txBox="1"/>
          <p:nvPr/>
        </p:nvSpPr>
        <p:spPr>
          <a:xfrm>
            <a:off x="3595763" y="4874106"/>
            <a:ext cx="3433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3396CF3C-50E1-4472-B8D5-D354EEDB9F82}"/>
              </a:ext>
            </a:extLst>
          </p:cNvPr>
          <p:cNvSpPr txBox="1"/>
          <p:nvPr/>
        </p:nvSpPr>
        <p:spPr>
          <a:xfrm>
            <a:off x="299832" y="6457413"/>
            <a:ext cx="176650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9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퇴원</a:t>
            </a:r>
            <a:r>
              <a:rPr lang="en-US" altLang="ko-KR" sz="9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9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진료</a:t>
            </a:r>
            <a:r>
              <a:rPr lang="en-US" altLang="ko-KR" sz="9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9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검진일 </a:t>
            </a:r>
            <a:r>
              <a:rPr lang="en-US" altLang="ko-KR" sz="9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~ </a:t>
            </a:r>
            <a:r>
              <a:rPr lang="ko-KR" altLang="en-US" sz="9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신청일 </a:t>
            </a:r>
            <a:r>
              <a:rPr lang="en-US" altLang="ko-KR" sz="9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180</a:t>
            </a:r>
            <a:r>
              <a:rPr lang="ko-KR" altLang="en-US" sz="9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</a:t>
            </a:r>
            <a:endParaRPr lang="en-US" altLang="ko-KR" sz="900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F04B87D-5FB1-490B-BC63-ACCC500A7700}"/>
              </a:ext>
            </a:extLst>
          </p:cNvPr>
          <p:cNvCxnSpPr>
            <a:cxnSpLocks/>
            <a:stCxn id="167" idx="3"/>
          </p:cNvCxnSpPr>
          <p:nvPr/>
        </p:nvCxnSpPr>
        <p:spPr>
          <a:xfrm>
            <a:off x="5447381" y="5120327"/>
            <a:ext cx="470481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CDD227AA-0E77-403C-925F-C210B7FA8C76}"/>
              </a:ext>
            </a:extLst>
          </p:cNvPr>
          <p:cNvSpPr txBox="1"/>
          <p:nvPr/>
        </p:nvSpPr>
        <p:spPr>
          <a:xfrm>
            <a:off x="1737674" y="3991288"/>
            <a:ext cx="3433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순서도: 문서 69">
            <a:extLst>
              <a:ext uri="{FF2B5EF4-FFF2-40B4-BE49-F238E27FC236}">
                <a16:creationId xmlns:a16="http://schemas.microsoft.com/office/drawing/2014/main" id="{C2DB6F69-01D8-44D3-82E8-36CEAD598DD3}"/>
              </a:ext>
            </a:extLst>
          </p:cNvPr>
          <p:cNvSpPr/>
          <p:nvPr/>
        </p:nvSpPr>
        <p:spPr>
          <a:xfrm>
            <a:off x="2537329" y="3949509"/>
            <a:ext cx="1224000" cy="576000"/>
          </a:xfrm>
          <a:prstGeom prst="flowChartDocumen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신청불가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Alert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1" name="다이아몬드 70">
            <a:extLst>
              <a:ext uri="{FF2B5EF4-FFF2-40B4-BE49-F238E27FC236}">
                <a16:creationId xmlns:a16="http://schemas.microsoft.com/office/drawing/2014/main" id="{1CEB683A-A023-48F1-BEA8-78DB0C0D521E}"/>
              </a:ext>
            </a:extLst>
          </p:cNvPr>
          <p:cNvSpPr/>
          <p:nvPr/>
        </p:nvSpPr>
        <p:spPr>
          <a:xfrm>
            <a:off x="299832" y="3949509"/>
            <a:ext cx="1440000" cy="576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계좌인증 여부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04D43498-7879-4691-B6DB-196FCFBB7884}"/>
              </a:ext>
            </a:extLst>
          </p:cNvPr>
          <p:cNvCxnSpPr>
            <a:cxnSpLocks/>
            <a:stCxn id="71" idx="2"/>
            <a:endCxn id="93" idx="0"/>
          </p:cNvCxnSpPr>
          <p:nvPr/>
        </p:nvCxnSpPr>
        <p:spPr>
          <a:xfrm>
            <a:off x="1019832" y="4525509"/>
            <a:ext cx="0" cy="306818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B3E16C43-103B-43D7-A042-39B423D109E2}"/>
              </a:ext>
            </a:extLst>
          </p:cNvPr>
          <p:cNvCxnSpPr>
            <a:cxnSpLocks/>
            <a:stCxn id="71" idx="3"/>
          </p:cNvCxnSpPr>
          <p:nvPr/>
        </p:nvCxnSpPr>
        <p:spPr>
          <a:xfrm>
            <a:off x="1739832" y="4237509"/>
            <a:ext cx="79749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21125B06-0493-4A3B-92FE-865142455585}"/>
              </a:ext>
            </a:extLst>
          </p:cNvPr>
          <p:cNvSpPr txBox="1"/>
          <p:nvPr/>
        </p:nvSpPr>
        <p:spPr>
          <a:xfrm>
            <a:off x="5435678" y="4874106"/>
            <a:ext cx="3433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3394CDE-0AFC-424C-B7E7-384683F94D7B}"/>
              </a:ext>
            </a:extLst>
          </p:cNvPr>
          <p:cNvSpPr txBox="1"/>
          <p:nvPr/>
        </p:nvSpPr>
        <p:spPr>
          <a:xfrm>
            <a:off x="4716378" y="5408056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Yes</a:t>
            </a:r>
            <a:endParaRPr lang="ko-KR" altLang="en-US" sz="1000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ECB3161C-DFE5-47EF-91FE-46A17A333703}"/>
              </a:ext>
            </a:extLst>
          </p:cNvPr>
          <p:cNvSpPr/>
          <p:nvPr/>
        </p:nvSpPr>
        <p:spPr>
          <a:xfrm>
            <a:off x="8001449" y="4832327"/>
            <a:ext cx="1440000" cy="576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필수항목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작성여부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6713316-6CE8-4E17-B409-D6AD0F6B0B4E}"/>
              </a:ext>
            </a:extLst>
          </p:cNvPr>
          <p:cNvCxnSpPr>
            <a:cxnSpLocks/>
            <a:stCxn id="108" idx="3"/>
            <a:endCxn id="84" idx="1"/>
          </p:cNvCxnSpPr>
          <p:nvPr/>
        </p:nvCxnSpPr>
        <p:spPr>
          <a:xfrm>
            <a:off x="7220802" y="5120069"/>
            <a:ext cx="780647" cy="25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8F4DAA5-846F-477F-8B48-DE6440FA2A26}"/>
              </a:ext>
            </a:extLst>
          </p:cNvPr>
          <p:cNvSpPr txBox="1"/>
          <p:nvPr/>
        </p:nvSpPr>
        <p:spPr>
          <a:xfrm>
            <a:off x="7169703" y="4821627"/>
            <a:ext cx="742511" cy="53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최종제출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버튼선택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5177186-1C5F-4839-B639-FDCB62E9B72F}"/>
              </a:ext>
            </a:extLst>
          </p:cNvPr>
          <p:cNvSpPr txBox="1"/>
          <p:nvPr/>
        </p:nvSpPr>
        <p:spPr>
          <a:xfrm>
            <a:off x="8721448" y="4583217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Yes</a:t>
            </a:r>
            <a:endParaRPr lang="ko-KR" altLang="en-US" sz="1000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3DB0FF3-036D-4D79-8D74-C9CF2AACDFF6}"/>
              </a:ext>
            </a:extLst>
          </p:cNvPr>
          <p:cNvSpPr txBox="1"/>
          <p:nvPr/>
        </p:nvSpPr>
        <p:spPr>
          <a:xfrm>
            <a:off x="8721449" y="5408055"/>
            <a:ext cx="3433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9CB57E26-0175-4C84-A26F-B46F90B7C1BB}"/>
              </a:ext>
            </a:extLst>
          </p:cNvPr>
          <p:cNvSpPr/>
          <p:nvPr/>
        </p:nvSpPr>
        <p:spPr>
          <a:xfrm>
            <a:off x="5924802" y="3755423"/>
            <a:ext cx="1296000" cy="5040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미제출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상태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098BB6A5-E00B-4893-B858-BB0BED375938}"/>
              </a:ext>
            </a:extLst>
          </p:cNvPr>
          <p:cNvCxnSpPr>
            <a:cxnSpLocks/>
            <a:stCxn id="108" idx="0"/>
            <a:endCxn id="103" idx="2"/>
          </p:cNvCxnSpPr>
          <p:nvPr/>
        </p:nvCxnSpPr>
        <p:spPr>
          <a:xfrm flipV="1">
            <a:off x="6572802" y="4259423"/>
            <a:ext cx="0" cy="60864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9B51F5CF-CDB9-41FF-B763-EEB4DD262141}"/>
              </a:ext>
            </a:extLst>
          </p:cNvPr>
          <p:cNvSpPr txBox="1"/>
          <p:nvPr/>
        </p:nvSpPr>
        <p:spPr>
          <a:xfrm>
            <a:off x="6610938" y="4284913"/>
            <a:ext cx="742511" cy="531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임시저장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버튼선택</a:t>
            </a:r>
          </a:p>
        </p:txBody>
      </p:sp>
      <p:sp>
        <p:nvSpPr>
          <p:cNvPr id="106" name="순서도: 문서 105">
            <a:extLst>
              <a:ext uri="{FF2B5EF4-FFF2-40B4-BE49-F238E27FC236}">
                <a16:creationId xmlns:a16="http://schemas.microsoft.com/office/drawing/2014/main" id="{F39A0137-B57C-4A5D-94DF-FDC6AF2DE80E}"/>
              </a:ext>
            </a:extLst>
          </p:cNvPr>
          <p:cNvSpPr/>
          <p:nvPr/>
        </p:nvSpPr>
        <p:spPr>
          <a:xfrm>
            <a:off x="8109449" y="5865757"/>
            <a:ext cx="1224000" cy="576000"/>
          </a:xfrm>
          <a:prstGeom prst="flowChartDocumen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필수항목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제출 요청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Alert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6E37A2C2-C7F1-4E90-8602-09392D8CF935}"/>
              </a:ext>
            </a:extLst>
          </p:cNvPr>
          <p:cNvCxnSpPr>
            <a:cxnSpLocks/>
            <a:stCxn id="84" idx="2"/>
            <a:endCxn id="106" idx="0"/>
          </p:cNvCxnSpPr>
          <p:nvPr/>
        </p:nvCxnSpPr>
        <p:spPr>
          <a:xfrm>
            <a:off x="8721449" y="5408327"/>
            <a:ext cx="0" cy="45743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22AF72D1-3AF8-4C4C-AAD2-C680622729CE}"/>
              </a:ext>
            </a:extLst>
          </p:cNvPr>
          <p:cNvSpPr/>
          <p:nvPr/>
        </p:nvSpPr>
        <p:spPr>
          <a:xfrm>
            <a:off x="5924802" y="4868069"/>
            <a:ext cx="1296000" cy="5040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서류제출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2B828D0-62F2-4985-B3C0-D394074443DC}"/>
              </a:ext>
            </a:extLst>
          </p:cNvPr>
          <p:cNvSpPr txBox="1"/>
          <p:nvPr/>
        </p:nvSpPr>
        <p:spPr>
          <a:xfrm>
            <a:off x="6700791" y="3447215"/>
            <a:ext cx="74571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00000"/>
              </a:lnSpc>
              <a:defRPr sz="1000" b="1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최종제출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10" name="다이아몬드 109">
            <a:extLst>
              <a:ext uri="{FF2B5EF4-FFF2-40B4-BE49-F238E27FC236}">
                <a16:creationId xmlns:a16="http://schemas.microsoft.com/office/drawing/2014/main" id="{4E79E2B8-7AE6-483B-B40D-075A420314C1}"/>
              </a:ext>
            </a:extLst>
          </p:cNvPr>
          <p:cNvSpPr/>
          <p:nvPr/>
        </p:nvSpPr>
        <p:spPr>
          <a:xfrm>
            <a:off x="299832" y="2861363"/>
            <a:ext cx="1440000" cy="576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필수항목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작성완료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40CC6E5-274A-4AE7-9EAA-218522ED1FCF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1739832" y="3149363"/>
            <a:ext cx="797497" cy="0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FB3B0B79-2EB5-4EEF-97CF-0D9004A263C6}"/>
              </a:ext>
            </a:extLst>
          </p:cNvPr>
          <p:cNvSpPr txBox="1"/>
          <p:nvPr/>
        </p:nvSpPr>
        <p:spPr>
          <a:xfrm>
            <a:off x="1098677" y="3437228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Yes</a:t>
            </a:r>
            <a:endParaRPr lang="ko-KR" altLang="en-US" sz="1000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E676C0F-A948-463C-A50D-E7CB05E5B4A4}"/>
              </a:ext>
            </a:extLst>
          </p:cNvPr>
          <p:cNvSpPr txBox="1"/>
          <p:nvPr/>
        </p:nvSpPr>
        <p:spPr>
          <a:xfrm>
            <a:off x="1817330" y="2899491"/>
            <a:ext cx="3433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 lang="ko-KR" altLang="en-US" sz="1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1EBBDC47-57AD-4995-B29B-10A7F113745A}"/>
              </a:ext>
            </a:extLst>
          </p:cNvPr>
          <p:cNvCxnSpPr>
            <a:cxnSpLocks/>
            <a:stCxn id="110" idx="2"/>
            <a:endCxn id="71" idx="0"/>
          </p:cNvCxnSpPr>
          <p:nvPr/>
        </p:nvCxnSpPr>
        <p:spPr>
          <a:xfrm>
            <a:off x="1019832" y="3437363"/>
            <a:ext cx="0" cy="512146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순서도: 문서 114">
            <a:extLst>
              <a:ext uri="{FF2B5EF4-FFF2-40B4-BE49-F238E27FC236}">
                <a16:creationId xmlns:a16="http://schemas.microsoft.com/office/drawing/2014/main" id="{4E8F04EC-03D1-40CA-947E-A01A2303F5BC}"/>
              </a:ext>
            </a:extLst>
          </p:cNvPr>
          <p:cNvSpPr/>
          <p:nvPr/>
        </p:nvSpPr>
        <p:spPr>
          <a:xfrm>
            <a:off x="2537329" y="2832945"/>
            <a:ext cx="1224000" cy="576000"/>
          </a:xfrm>
          <a:prstGeom prst="flowChartDocumen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 필수항목별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 요청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Alert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A38637B6-C419-4C2B-A8F8-BE1CB269829C}"/>
              </a:ext>
            </a:extLst>
          </p:cNvPr>
          <p:cNvCxnSpPr>
            <a:stCxn id="84" idx="0"/>
            <a:endCxn id="52" idx="1"/>
          </p:cNvCxnSpPr>
          <p:nvPr/>
        </p:nvCxnSpPr>
        <p:spPr>
          <a:xfrm rot="5400000" flipH="1" flipV="1">
            <a:off x="8659850" y="3642044"/>
            <a:ext cx="1251883" cy="1128685"/>
          </a:xfrm>
          <a:prstGeom prst="bentConnector2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570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General Rules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* </a:t>
            </a:r>
            <a:r>
              <a:rPr lang="ko-KR" altLang="en-US" dirty="0">
                <a:ea typeface="맑은 고딕"/>
              </a:rPr>
              <a:t>신청 프로세스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3B90CD-B62A-4B8E-9FE2-7E68A3AC50A4}"/>
              </a:ext>
            </a:extLst>
          </p:cNvPr>
          <p:cNvSpPr/>
          <p:nvPr/>
        </p:nvSpPr>
        <p:spPr>
          <a:xfrm>
            <a:off x="7610757" y="4562261"/>
            <a:ext cx="3200386" cy="13439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05703D-647A-42E5-8151-70146CD0AFEE}"/>
              </a:ext>
            </a:extLst>
          </p:cNvPr>
          <p:cNvSpPr/>
          <p:nvPr/>
        </p:nvSpPr>
        <p:spPr>
          <a:xfrm>
            <a:off x="362309" y="804126"/>
            <a:ext cx="1368000" cy="432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24633F-2B53-4E54-9D0D-41AAA9F156BE}"/>
              </a:ext>
            </a:extLst>
          </p:cNvPr>
          <p:cNvSpPr/>
          <p:nvPr/>
        </p:nvSpPr>
        <p:spPr>
          <a:xfrm>
            <a:off x="4804445" y="1719740"/>
            <a:ext cx="1509623" cy="5760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이용동의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3F3E5F-BFD1-4FF0-BB73-B28FBB982356}"/>
              </a:ext>
            </a:extLst>
          </p:cNvPr>
          <p:cNvSpPr/>
          <p:nvPr/>
        </p:nvSpPr>
        <p:spPr>
          <a:xfrm>
            <a:off x="7240928" y="1719740"/>
            <a:ext cx="1509623" cy="5760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신청서 작성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9AD98A-C0F5-4909-A5FE-BFB8CB9D6E56}"/>
              </a:ext>
            </a:extLst>
          </p:cNvPr>
          <p:cNvSpPr/>
          <p:nvPr/>
        </p:nvSpPr>
        <p:spPr>
          <a:xfrm>
            <a:off x="9677411" y="1719740"/>
            <a:ext cx="1509623" cy="5760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서류제출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DC75B5D-56D2-48A6-A2D0-5476135E626F}"/>
              </a:ext>
            </a:extLst>
          </p:cNvPr>
          <p:cNvSpPr/>
          <p:nvPr/>
        </p:nvSpPr>
        <p:spPr>
          <a:xfrm>
            <a:off x="3119718" y="804126"/>
            <a:ext cx="8067316" cy="432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63402A-8E7C-4D73-B7F0-3E2D35470714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1730309" y="1020126"/>
            <a:ext cx="1389409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0FDDF53-672E-4681-9B14-0D04B0503B0D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>
            <a:off x="6314068" y="2007740"/>
            <a:ext cx="92686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634D170-7FB4-4AED-80E9-64F23DDBCCDD}"/>
              </a:ext>
            </a:extLst>
          </p:cNvPr>
          <p:cNvSpPr txBox="1"/>
          <p:nvPr/>
        </p:nvSpPr>
        <p:spPr>
          <a:xfrm>
            <a:off x="362309" y="610098"/>
            <a:ext cx="35105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E38BBC4-D31C-4236-8F2C-68486A3CDA53}"/>
              </a:ext>
            </a:extLst>
          </p:cNvPr>
          <p:cNvSpPr/>
          <p:nvPr/>
        </p:nvSpPr>
        <p:spPr>
          <a:xfrm>
            <a:off x="2367962" y="1719740"/>
            <a:ext cx="1509623" cy="5760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신청자격확인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5E7B6F1-27B7-48B3-98E9-505285203FF8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>
            <a:off x="3877585" y="2007740"/>
            <a:ext cx="92686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525CD99-2D46-4486-B46E-0FA1C6636745}"/>
              </a:ext>
            </a:extLst>
          </p:cNvPr>
          <p:cNvSpPr txBox="1"/>
          <p:nvPr/>
        </p:nvSpPr>
        <p:spPr>
          <a:xfrm>
            <a:off x="7983105" y="4770669"/>
            <a:ext cx="2131994" cy="7373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거주자 여부확인</a:t>
            </a:r>
            <a:endParaRPr lang="en-US" altLang="ko-KR" sz="1100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본인계좌 여부확인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검진 증빙자료 별도제출 여부확인</a:t>
            </a:r>
            <a:endParaRPr lang="en-US" altLang="ko-KR" sz="1100" strike="sngStrike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81B13E-361C-461F-8849-3D23ACB1AB93}"/>
              </a:ext>
            </a:extLst>
          </p:cNvPr>
          <p:cNvCxnSpPr>
            <a:cxnSpLocks/>
          </p:cNvCxnSpPr>
          <p:nvPr/>
        </p:nvCxnSpPr>
        <p:spPr>
          <a:xfrm>
            <a:off x="9210949" y="3384550"/>
            <a:ext cx="0" cy="908947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4BFA7B8-FA4D-489F-8E7C-C59E4AAEF1EB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8750551" y="2007740"/>
            <a:ext cx="92686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918BC72-3EAE-41D5-88AD-2B4A53BA4D12}"/>
              </a:ext>
            </a:extLst>
          </p:cNvPr>
          <p:cNvSpPr txBox="1"/>
          <p:nvPr/>
        </p:nvSpPr>
        <p:spPr>
          <a:xfrm>
            <a:off x="7822749" y="4471375"/>
            <a:ext cx="2776401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비대면자격확인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적용 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처리가능한 범위 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8E17E8-FCF1-4365-95C2-DCDD400D2844}"/>
              </a:ext>
            </a:extLst>
          </p:cNvPr>
          <p:cNvSpPr txBox="1"/>
          <p:nvPr/>
        </p:nvSpPr>
        <p:spPr>
          <a:xfrm>
            <a:off x="4065298" y="1431793"/>
            <a:ext cx="55143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200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차단</a:t>
            </a:r>
            <a:endParaRPr lang="en-US" altLang="ko-KR" sz="1200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A21796-DCB5-467E-B73C-B149544C2D51}"/>
              </a:ext>
            </a:extLst>
          </p:cNvPr>
          <p:cNvSpPr txBox="1"/>
          <p:nvPr/>
        </p:nvSpPr>
        <p:spPr>
          <a:xfrm>
            <a:off x="6501781" y="1431793"/>
            <a:ext cx="55143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차단</a:t>
            </a:r>
            <a:endParaRPr lang="en-US" altLang="ko-KR" sz="1200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B0DC74-352A-4E7D-AA8C-057BFFFEECB5}"/>
              </a:ext>
            </a:extLst>
          </p:cNvPr>
          <p:cNvSpPr txBox="1"/>
          <p:nvPr/>
        </p:nvSpPr>
        <p:spPr>
          <a:xfrm>
            <a:off x="8938264" y="1431793"/>
            <a:ext cx="55143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200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차단</a:t>
            </a:r>
            <a:endParaRPr lang="en-US" altLang="ko-KR" sz="1200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1B9246-FB1A-421E-B600-6CFEA2FCFB69}"/>
              </a:ext>
            </a:extLst>
          </p:cNvPr>
          <p:cNvSpPr txBox="1"/>
          <p:nvPr/>
        </p:nvSpPr>
        <p:spPr>
          <a:xfrm>
            <a:off x="3606038" y="2728800"/>
            <a:ext cx="146995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자가진단에 의한</a:t>
            </a:r>
            <a:endParaRPr lang="en-US" altLang="ko-KR" sz="1100" dirty="0">
              <a:solidFill>
                <a:schemeClr val="accent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신청불가 필터링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자격확인 실패 시 신청불가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24A654D-4773-4727-BF43-CD20D678E52F}"/>
              </a:ext>
            </a:extLst>
          </p:cNvPr>
          <p:cNvCxnSpPr>
            <a:stCxn id="40" idx="2"/>
          </p:cNvCxnSpPr>
          <p:nvPr/>
        </p:nvCxnSpPr>
        <p:spPr>
          <a:xfrm flipH="1">
            <a:off x="4341014" y="1616459"/>
            <a:ext cx="1" cy="1070562"/>
          </a:xfrm>
          <a:prstGeom prst="straightConnector1">
            <a:avLst/>
          </a:prstGeom>
          <a:ln w="6350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40FFAFB-4A42-4774-89EC-45A968107CC7}"/>
              </a:ext>
            </a:extLst>
          </p:cNvPr>
          <p:cNvSpPr txBox="1"/>
          <p:nvPr/>
        </p:nvSpPr>
        <p:spPr>
          <a:xfrm>
            <a:off x="6234079" y="2728800"/>
            <a:ext cx="108683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이용동의</a:t>
            </a:r>
            <a:endParaRPr lang="en-US" altLang="ko-KR" sz="1100" dirty="0">
              <a:solidFill>
                <a:schemeClr val="accent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100" dirty="0" err="1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행정공</a:t>
            </a:r>
            <a:r>
              <a: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이용동의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미동의 시 신청불가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EE6FA2B-569A-4668-BB36-E2BA568B8636}"/>
              </a:ext>
            </a:extLst>
          </p:cNvPr>
          <p:cNvCxnSpPr/>
          <p:nvPr/>
        </p:nvCxnSpPr>
        <p:spPr>
          <a:xfrm flipH="1">
            <a:off x="6777497" y="1616459"/>
            <a:ext cx="1" cy="1070562"/>
          </a:xfrm>
          <a:prstGeom prst="straightConnector1">
            <a:avLst/>
          </a:prstGeom>
          <a:ln w="6350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4FF1233-BA72-41A6-AB25-0A9964C065D8}"/>
              </a:ext>
            </a:extLst>
          </p:cNvPr>
          <p:cNvSpPr txBox="1"/>
          <p:nvPr/>
        </p:nvSpPr>
        <p:spPr>
          <a:xfrm>
            <a:off x="8183704" y="2728800"/>
            <a:ext cx="206466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100" dirty="0" err="1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행정공</a:t>
            </a:r>
            <a:r>
              <a: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100" dirty="0" err="1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비대면자격확인으로</a:t>
            </a:r>
            <a:endParaRPr lang="en-US" altLang="ko-KR" sz="1100" dirty="0">
              <a:solidFill>
                <a:schemeClr val="accent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신청불가 필터링 및 제출서류 개인화</a:t>
            </a:r>
            <a:endParaRPr lang="en-US" altLang="ko-KR" sz="1100" dirty="0">
              <a:solidFill>
                <a:schemeClr val="accent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타지역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거주자 신청불가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D9E0AAB-4EF2-4135-A613-5122524A6931}"/>
              </a:ext>
            </a:extLst>
          </p:cNvPr>
          <p:cNvCxnSpPr/>
          <p:nvPr/>
        </p:nvCxnSpPr>
        <p:spPr>
          <a:xfrm flipH="1">
            <a:off x="9216028" y="1616459"/>
            <a:ext cx="1" cy="1070562"/>
          </a:xfrm>
          <a:prstGeom prst="straightConnector1">
            <a:avLst/>
          </a:prstGeom>
          <a:ln w="6350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999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94F233F-00D6-4B7A-A7C4-0CF141F02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3" y="1079998"/>
            <a:ext cx="2106000" cy="401310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3.3.2. </a:t>
            </a:r>
            <a:r>
              <a:rPr lang="ko-KR" altLang="en-US" dirty="0"/>
              <a:t>신청하기</a:t>
            </a:r>
            <a:r>
              <a:rPr lang="en-US" altLang="ko-KR" dirty="0"/>
              <a:t>_</a:t>
            </a:r>
            <a:r>
              <a:rPr lang="ko-KR" altLang="en-US" dirty="0"/>
              <a:t>이용동의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7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r>
              <a:rPr lang="ko-KR" altLang="en-US" sz="800" dirty="0"/>
              <a:t>신청자격확인 통과 시 제공되는 </a:t>
            </a:r>
            <a:r>
              <a:rPr lang="en-US" altLang="ko-KR" sz="800" dirty="0"/>
              <a:t>[</a:t>
            </a:r>
            <a:r>
              <a:rPr lang="ko-KR" altLang="en-US" sz="800" dirty="0"/>
              <a:t>이용동의</a:t>
            </a:r>
            <a:r>
              <a:rPr lang="en-US" altLang="ko-KR" sz="800"/>
              <a:t>]</a:t>
            </a:r>
            <a:r>
              <a:rPr lang="ko-KR" altLang="en-US" sz="800"/>
              <a:t> 화면</a:t>
            </a:r>
            <a:endParaRPr lang="ko-KR" altLang="en-US" sz="800" dirty="0"/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643913"/>
              </p:ext>
            </p:extLst>
          </p:nvPr>
        </p:nvGraphicFramePr>
        <p:xfrm>
          <a:off x="7920056" y="1642385"/>
          <a:ext cx="3960000" cy="213158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이용동의 항목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타이틀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내용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동의 버튼 으로 구성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타이틀 우측에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필수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‘,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표시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우측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폴딩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버튼 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약관내용 하단으로 펼쳐짐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모두동의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이용동의 항목 전체 동의처리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동의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전체 동의처리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체크 아이콘 선택된 상태로 변경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취소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해당 신청 취소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 데이터 삭제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확인팝업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확인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메인화면으로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이동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다음 버튼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다음 단계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신청서 작성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으로 화면 이동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나눔고딕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나눔고딕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나눔고딕" pitchFamily="50" charset="-127"/>
                          <a:cs typeface="+mn-cs"/>
                        </a:rPr>
                        <a:t>필수 이용동의 항목 미동의 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나눔고딕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나눔고딕" pitchFamily="50" charset="-127"/>
                          <a:cs typeface="+mn-cs"/>
                        </a:rPr>
                        <a:t>제공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나눔고딕" pitchFamily="50" charset="-127"/>
                          <a:cs typeface="+mn-cs"/>
                        </a:rPr>
                        <a:t>첫번째 필수 항목부터 개별 동의요청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나눔고딕" pitchFamily="50" charset="-127"/>
                          <a:cs typeface="+mn-cs"/>
                        </a:rPr>
                        <a:t>)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4" name="Rectangle 127">
            <a:extLst>
              <a:ext uri="{FF2B5EF4-FFF2-40B4-BE49-F238E27FC236}">
                <a16:creationId xmlns:a16="http://schemas.microsoft.com/office/drawing/2014/main" id="{9699C012-415A-4B44-9692-D01A122D82DD}"/>
              </a:ext>
            </a:extLst>
          </p:cNvPr>
          <p:cNvSpPr>
            <a:spLocks noChangeAspect="1"/>
          </p:cNvSpPr>
          <p:nvPr/>
        </p:nvSpPr>
        <p:spPr>
          <a:xfrm>
            <a:off x="1080003" y="1079999"/>
            <a:ext cx="2106000" cy="40131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3A0C67C-AE5C-4A46-B21C-E82BBC1AD303}"/>
              </a:ext>
            </a:extLst>
          </p:cNvPr>
          <p:cNvGrpSpPr/>
          <p:nvPr/>
        </p:nvGrpSpPr>
        <p:grpSpPr>
          <a:xfrm>
            <a:off x="885284" y="3508366"/>
            <a:ext cx="2490629" cy="576263"/>
            <a:chOff x="876658" y="4724400"/>
            <a:chExt cx="2490629" cy="576263"/>
          </a:xfrm>
        </p:grpSpPr>
        <p:sp>
          <p:nvSpPr>
            <p:cNvPr id="29" name="이중 물결 28">
              <a:extLst>
                <a:ext uri="{FF2B5EF4-FFF2-40B4-BE49-F238E27FC236}">
                  <a16:creationId xmlns:a16="http://schemas.microsoft.com/office/drawing/2014/main" id="{66F4BF6F-3046-438A-B182-3AAFC7BB3D0F}"/>
                </a:ext>
              </a:extLst>
            </p:cNvPr>
            <p:cNvSpPr/>
            <p:nvPr/>
          </p:nvSpPr>
          <p:spPr>
            <a:xfrm>
              <a:off x="940279" y="4775056"/>
              <a:ext cx="2355011" cy="462804"/>
            </a:xfrm>
            <a:prstGeom prst="doubleWave">
              <a:avLst>
                <a:gd name="adj1" fmla="val 12500"/>
                <a:gd name="adj2" fmla="val -1465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9850FE1-BCF4-4564-A06A-ECC5646D491E}"/>
                </a:ext>
              </a:extLst>
            </p:cNvPr>
            <p:cNvSpPr/>
            <p:nvPr/>
          </p:nvSpPr>
          <p:spPr>
            <a:xfrm>
              <a:off x="876658" y="4724400"/>
              <a:ext cx="142195" cy="5762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2EA8C96-2AEA-4280-BA5D-753D600E445D}"/>
                </a:ext>
              </a:extLst>
            </p:cNvPr>
            <p:cNvSpPr/>
            <p:nvPr/>
          </p:nvSpPr>
          <p:spPr>
            <a:xfrm>
              <a:off x="3225092" y="4724400"/>
              <a:ext cx="142195" cy="5762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1372A06-8C9C-4127-948D-0837BB9CDEBA}"/>
              </a:ext>
            </a:extLst>
          </p:cNvPr>
          <p:cNvCxnSpPr>
            <a:cxnSpLocks/>
          </p:cNvCxnSpPr>
          <p:nvPr/>
        </p:nvCxnSpPr>
        <p:spPr>
          <a:xfrm>
            <a:off x="897071" y="1505697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4893FD-BCEA-465D-B77D-57C86032C1B7}"/>
              </a:ext>
            </a:extLst>
          </p:cNvPr>
          <p:cNvCxnSpPr>
            <a:cxnSpLocks/>
          </p:cNvCxnSpPr>
          <p:nvPr/>
        </p:nvCxnSpPr>
        <p:spPr>
          <a:xfrm>
            <a:off x="897071" y="1870822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DC31C41-0518-4815-A978-2303C4ED9DD0}"/>
              </a:ext>
            </a:extLst>
          </p:cNvPr>
          <p:cNvCxnSpPr>
            <a:cxnSpLocks/>
          </p:cNvCxnSpPr>
          <p:nvPr/>
        </p:nvCxnSpPr>
        <p:spPr>
          <a:xfrm>
            <a:off x="958983" y="1505697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F66C7D9-1D2E-4874-9485-EACD553B7986}"/>
              </a:ext>
            </a:extLst>
          </p:cNvPr>
          <p:cNvSpPr txBox="1"/>
          <p:nvPr/>
        </p:nvSpPr>
        <p:spPr>
          <a:xfrm>
            <a:off x="694582" y="1619009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B8D7605-DF5D-4B4E-99CB-B75E4485C835}"/>
              </a:ext>
            </a:extLst>
          </p:cNvPr>
          <p:cNvSpPr/>
          <p:nvPr/>
        </p:nvSpPr>
        <p:spPr>
          <a:xfrm>
            <a:off x="1713683" y="3983649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D1AF38D-DD4E-47B5-81EB-82115383529B}"/>
              </a:ext>
            </a:extLst>
          </p:cNvPr>
          <p:cNvSpPr/>
          <p:nvPr/>
        </p:nvSpPr>
        <p:spPr>
          <a:xfrm>
            <a:off x="1121038" y="4500518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0C25981-4842-42E5-A776-ED166288F7BF}"/>
              </a:ext>
            </a:extLst>
          </p:cNvPr>
          <p:cNvSpPr/>
          <p:nvPr/>
        </p:nvSpPr>
        <p:spPr>
          <a:xfrm>
            <a:off x="1093168" y="2790781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4C50A4-0FC1-4401-B6ED-6ECF0ECD21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26" b="16947"/>
          <a:stretch/>
        </p:blipFill>
        <p:spPr>
          <a:xfrm>
            <a:off x="3866057" y="1261239"/>
            <a:ext cx="2106000" cy="160630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FD8FDAA-562D-4212-A298-C1F7A0A4728B}"/>
              </a:ext>
            </a:extLst>
          </p:cNvPr>
          <p:cNvSpPr txBox="1"/>
          <p:nvPr/>
        </p:nvSpPr>
        <p:spPr>
          <a:xfrm>
            <a:off x="3872207" y="1079999"/>
            <a:ext cx="1117294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[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모두 동의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체크한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07996A0-0355-429B-B0FD-32655873B593}"/>
              </a:ext>
            </a:extLst>
          </p:cNvPr>
          <p:cNvGrpSpPr/>
          <p:nvPr/>
        </p:nvGrpSpPr>
        <p:grpSpPr>
          <a:xfrm>
            <a:off x="3872207" y="5023197"/>
            <a:ext cx="1638000" cy="754804"/>
            <a:chOff x="3872208" y="3016529"/>
            <a:chExt cx="1638000" cy="754804"/>
          </a:xfrm>
        </p:grpSpPr>
        <p:sp>
          <p:nvSpPr>
            <p:cNvPr id="37" name="직사각형 603">
              <a:extLst>
                <a:ext uri="{FF2B5EF4-FFF2-40B4-BE49-F238E27FC236}">
                  <a16:creationId xmlns:a16="http://schemas.microsoft.com/office/drawing/2014/main" id="{E852D08A-42FB-41F5-AD5F-E361BEF2EFE0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개인정보수집 및 활용동의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에 동의 </a:t>
              </a:r>
              <a:r>
                <a:rPr lang="ko-KR" altLang="en-US" sz="800" dirty="0" err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하셔야합니다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38" name="직사각형 609">
              <a:extLst>
                <a:ext uri="{FF2B5EF4-FFF2-40B4-BE49-F238E27FC236}">
                  <a16:creationId xmlns:a16="http://schemas.microsoft.com/office/drawing/2014/main" id="{FAFA7018-976B-45BA-BB1D-F5476D8F516F}"/>
                </a:ext>
              </a:extLst>
            </p:cNvPr>
            <p:cNvSpPr/>
            <p:nvPr/>
          </p:nvSpPr>
          <p:spPr>
            <a:xfrm>
              <a:off x="3872208" y="3519333"/>
              <a:ext cx="1638000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2E83A30-12C7-415C-8EDF-0FAF8C6F7AC3}"/>
              </a:ext>
            </a:extLst>
          </p:cNvPr>
          <p:cNvSpPr txBox="1"/>
          <p:nvPr/>
        </p:nvSpPr>
        <p:spPr>
          <a:xfrm>
            <a:off x="3872207" y="4827384"/>
            <a:ext cx="1229504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4.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필수항목 미동의한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256BBB-0BE6-4E18-AE99-C49689BBDAFB}"/>
              </a:ext>
            </a:extLst>
          </p:cNvPr>
          <p:cNvSpPr txBox="1"/>
          <p:nvPr/>
        </p:nvSpPr>
        <p:spPr>
          <a:xfrm>
            <a:off x="3872207" y="5850704"/>
            <a:ext cx="1643079" cy="553210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필수 이용동의 항목에 미동의한 경우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Alert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BCAB73D-EC13-4733-9BA3-2FE5318E64A6}"/>
              </a:ext>
            </a:extLst>
          </p:cNvPr>
          <p:cNvCxnSpPr>
            <a:cxnSpLocks/>
          </p:cNvCxnSpPr>
          <p:nvPr/>
        </p:nvCxnSpPr>
        <p:spPr>
          <a:xfrm>
            <a:off x="897071" y="2506994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57646E9-C498-4133-99AA-0A676E0C4C05}"/>
              </a:ext>
            </a:extLst>
          </p:cNvPr>
          <p:cNvCxnSpPr>
            <a:cxnSpLocks/>
          </p:cNvCxnSpPr>
          <p:nvPr/>
        </p:nvCxnSpPr>
        <p:spPr>
          <a:xfrm>
            <a:off x="958983" y="1870822"/>
            <a:ext cx="0" cy="636172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CF24F9-A7F2-4CDC-91A1-A7D915AFC3A7}"/>
              </a:ext>
            </a:extLst>
          </p:cNvPr>
          <p:cNvSpPr txBox="1"/>
          <p:nvPr/>
        </p:nvSpPr>
        <p:spPr>
          <a:xfrm>
            <a:off x="600005" y="2127352"/>
            <a:ext cx="450444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Task Title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7F9A5050-05E4-4625-B2A5-CD1665EC2763}"/>
              </a:ext>
            </a:extLst>
          </p:cNvPr>
          <p:cNvSpPr/>
          <p:nvPr/>
        </p:nvSpPr>
        <p:spPr>
          <a:xfrm>
            <a:off x="2277962" y="4500518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6130174-1E1C-445C-9AB8-32B9D6F5CF59}"/>
              </a:ext>
            </a:extLst>
          </p:cNvPr>
          <p:cNvGrpSpPr/>
          <p:nvPr/>
        </p:nvGrpSpPr>
        <p:grpSpPr>
          <a:xfrm>
            <a:off x="3872207" y="3343650"/>
            <a:ext cx="1638000" cy="754804"/>
            <a:chOff x="3872208" y="3016529"/>
            <a:chExt cx="1638000" cy="754804"/>
          </a:xfrm>
        </p:grpSpPr>
        <p:sp>
          <p:nvSpPr>
            <p:cNvPr id="63" name="직사각형 603">
              <a:extLst>
                <a:ext uri="{FF2B5EF4-FFF2-40B4-BE49-F238E27FC236}">
                  <a16:creationId xmlns:a16="http://schemas.microsoft.com/office/drawing/2014/main" id="{2E425A9A-25AB-4FC6-BE2F-F7E6A215E2C3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입력한 값이 초기화되고 신청이 취소됩니다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64" name="직사각형 609">
              <a:extLst>
                <a:ext uri="{FF2B5EF4-FFF2-40B4-BE49-F238E27FC236}">
                  <a16:creationId xmlns:a16="http://schemas.microsoft.com/office/drawing/2014/main" id="{B14B1EA8-C719-4024-A159-FE1E0D712C3A}"/>
                </a:ext>
              </a:extLst>
            </p:cNvPr>
            <p:cNvSpPr/>
            <p:nvPr/>
          </p:nvSpPr>
          <p:spPr>
            <a:xfrm>
              <a:off x="4686300" y="3519333"/>
              <a:ext cx="823907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5" name="직사각형 609">
              <a:extLst>
                <a:ext uri="{FF2B5EF4-FFF2-40B4-BE49-F238E27FC236}">
                  <a16:creationId xmlns:a16="http://schemas.microsoft.com/office/drawing/2014/main" id="{58421D15-A859-4B58-BB9F-8563DD7F50F8}"/>
                </a:ext>
              </a:extLst>
            </p:cNvPr>
            <p:cNvSpPr/>
            <p:nvPr/>
          </p:nvSpPr>
          <p:spPr>
            <a:xfrm>
              <a:off x="3872208" y="3519333"/>
              <a:ext cx="823907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취소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38CDEE5F-9C31-4E54-BEA6-3C30E735BDF7}"/>
              </a:ext>
            </a:extLst>
          </p:cNvPr>
          <p:cNvSpPr txBox="1"/>
          <p:nvPr/>
        </p:nvSpPr>
        <p:spPr>
          <a:xfrm>
            <a:off x="3872207" y="3147837"/>
            <a:ext cx="1210268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3. [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취소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선택한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1C85D6-DC00-4E18-8297-57FC76EABC1F}"/>
              </a:ext>
            </a:extLst>
          </p:cNvPr>
          <p:cNvSpPr txBox="1"/>
          <p:nvPr/>
        </p:nvSpPr>
        <p:spPr>
          <a:xfrm>
            <a:off x="3872207" y="4171157"/>
            <a:ext cx="1362552" cy="430100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메인화면으로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FE0CAF5-EBD0-41B4-A049-DA9C8EA9202E}"/>
              </a:ext>
            </a:extLst>
          </p:cNvPr>
          <p:cNvSpPr/>
          <p:nvPr/>
        </p:nvSpPr>
        <p:spPr>
          <a:xfrm>
            <a:off x="7920056" y="788227"/>
            <a:ext cx="1152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U_apply_001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2248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3F504B-3DF4-4DED-8E79-EEB8AA1076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1F4101A-FB2B-4B7E-9115-6B5411A292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3.3.2. </a:t>
            </a:r>
            <a:r>
              <a:rPr lang="ko-KR" altLang="en-US" dirty="0"/>
              <a:t>신청하기</a:t>
            </a:r>
            <a:r>
              <a:rPr lang="en-US" altLang="ko-KR" dirty="0"/>
              <a:t>_</a:t>
            </a:r>
            <a:r>
              <a:rPr lang="ko-KR" altLang="en-US" dirty="0"/>
              <a:t>이용동의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CAD8B17F-8650-4B74-8CE6-0A66AADBB3F3}"/>
              </a:ext>
            </a:extLst>
          </p:cNvPr>
          <p:cNvGraphicFramePr>
            <a:graphicFrameLocks noGrp="1"/>
          </p:cNvGraphicFramePr>
          <p:nvPr/>
        </p:nvGraphicFramePr>
        <p:xfrm>
          <a:off x="254000" y="570867"/>
          <a:ext cx="11571056" cy="6070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7223">
                  <a:extLst>
                    <a:ext uri="{9D8B030D-6E8A-4147-A177-3AD203B41FA5}">
                      <a16:colId xmlns:a16="http://schemas.microsoft.com/office/drawing/2014/main" val="2285081845"/>
                    </a:ext>
                  </a:extLst>
                </a:gridCol>
                <a:gridCol w="8943833">
                  <a:extLst>
                    <a:ext uri="{9D8B030D-6E8A-4147-A177-3AD203B41FA5}">
                      <a16:colId xmlns:a16="http://schemas.microsoft.com/office/drawing/2014/main" val="2952894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/>
                        <a:t>소득・재산</a:t>
                      </a:r>
                      <a:r>
                        <a:rPr lang="ko-KR" altLang="en-US" sz="1100" b="1" dirty="0"/>
                        <a:t> 조사 동의 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필수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600"/>
                        </a:lnSpc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신청시점에서 행복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e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음으로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공적조회되는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소득・재산을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우선 반영함을 인정합니다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133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급여 지급조건 확인 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필수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600"/>
                        </a:lnSpc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서울형 유급병가지원 급여 지급은 신청 후 ”지급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시점“까지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서울시민으로 거주하고 있어야 합니다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854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환수조치 사항 확인 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필수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600"/>
                        </a:lnSpc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신청서 내용을 허위로 기재하는 등 기타 부정한 방법에 의하여 지원을 받거나 타인으로 하여금 지원받게 하거나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중복수혜 등 부정수급 할 경우 서울형 유급병가지원 급여를 환수하고 법에 의해 처벌을 받을 수 있습니다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48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개인정보수집 및 활용동의 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필수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600"/>
                        </a:lnSpc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개인정보 활용 목적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동 신청서를 접수한 보장기관의 장이 개인정보보호법 제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15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조 및 관련 조례에 따라 지원대상자의 선정 및 확인조사 등을 위하여 개인정보를 활용</a:t>
                      </a:r>
                    </a:p>
                    <a:p>
                      <a:pPr latinLnBrk="1">
                        <a:lnSpc>
                          <a:spcPts val="1600"/>
                        </a:lnSpc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활용할 개인정보와 동의요청 범위인적사항 및 가족관계 확인에 관한 정보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직종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국민건강보험가입형태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근로여부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소득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‧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재산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‧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근로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사업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상태에 관한 정보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사회보장급여의 수혜이력에 관한 정보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그 밖에 대상자를 선정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관리하기 위하여 필요한 정보</a:t>
                      </a:r>
                    </a:p>
                    <a:p>
                      <a:pPr latinLnBrk="1">
                        <a:lnSpc>
                          <a:spcPts val="1600"/>
                        </a:lnSpc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개인정보 제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자 제공 동의</a:t>
                      </a:r>
                    </a:p>
                    <a:p>
                      <a:pPr latinLnBrk="1">
                        <a:lnSpc>
                          <a:spcPts val="1600"/>
                        </a:lnSpc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소득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재산 조사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중복수혜확인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대상자 관리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만족도조사 및 효과평가를 위해 필요한 정보 제공 및 취약계층 통계자료 추출 등</a:t>
                      </a:r>
                    </a:p>
                    <a:p>
                      <a:pPr latinLnBrk="1">
                        <a:lnSpc>
                          <a:spcPts val="1600"/>
                        </a:lnSpc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제공기간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서울시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보건복지부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근로복지공단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고용노동부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한국고용정보원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국민건강보험공단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서울특별시 공공보건의료재단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서울형 유급병가지원 효과평가 평가기관 </a:t>
                      </a:r>
                    </a:p>
                    <a:p>
                      <a:pPr latinLnBrk="1">
                        <a:lnSpc>
                          <a:spcPts val="1600"/>
                        </a:lnSpc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개인정보 보유 및 파기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: 5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년</a:t>
                      </a:r>
                    </a:p>
                    <a:p>
                      <a:pPr latinLnBrk="1">
                        <a:lnSpc>
                          <a:spcPts val="1600"/>
                        </a:lnSpc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상기 개인정보 제공 동의를 거부할 수 있으며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제공 거부 시 서울형 유급병가지원이 제한될 수 있습니다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87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행정정보 공동이용 사전동의 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필수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600"/>
                        </a:lnSpc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이용사무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이용목적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) : 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서울형 유급병가지원 신청</a:t>
                      </a:r>
                    </a:p>
                    <a:p>
                      <a:pPr latinLnBrk="1">
                        <a:lnSpc>
                          <a:spcPts val="1600"/>
                        </a:lnSpc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공동이용 행정정보명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(6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종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atinLnBrk="1">
                        <a:lnSpc>
                          <a:spcPts val="1600"/>
                        </a:lnSpc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 :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주민등록표 등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초본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건강보험자격득실확인서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사업자등록증명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입금계좌</a:t>
                      </a:r>
                    </a:p>
                    <a:p>
                      <a:pPr latinLnBrk="1">
                        <a:lnSpc>
                          <a:spcPts val="1600"/>
                        </a:lnSpc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  확인정보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고용보험일용근로내역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건강검진결과통보서</a:t>
                      </a:r>
                    </a:p>
                    <a:p>
                      <a:pPr latinLnBrk="1">
                        <a:lnSpc>
                          <a:spcPts val="1600"/>
                        </a:lnSpc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정보주체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본인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동의사항</a:t>
                      </a:r>
                    </a:p>
                    <a:p>
                      <a:pPr latinLnBrk="1">
                        <a:lnSpc>
                          <a:spcPts val="1600"/>
                        </a:lnSpc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본인은 위 사무의 처리를 위하여 「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전자정부법」제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36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조에 따른 행정정보      공동이용을 통해 이용기관의 업무처리담당자가 전자적으로 본인의 구비서류     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공동이용 행정정보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를 확인하는 것에 동의합니다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latinLnBrk="1">
                        <a:lnSpc>
                          <a:spcPts val="1600"/>
                        </a:lnSpc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 ※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동의하지 아니한 경우에는 본인이 해당 구비서류 제출하여야 합니다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40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/>
                        <a:t>설문・모니터링</a:t>
                      </a:r>
                      <a:r>
                        <a:rPr lang="ko-KR" altLang="en-US" sz="1100" b="1" dirty="0"/>
                        <a:t> 동의 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필수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600"/>
                        </a:lnSpc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서울형 유급병가지원과 관련하여 정책수립 및 사업평가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통계를 위한 설문 및 모니터링에 참여하고 동의합니다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</a:t>
                      </a:r>
                      <a:br>
                        <a:rPr lang="en-US" altLang="ko-KR" sz="1100" dirty="0">
                          <a:latin typeface="+mn-ea"/>
                          <a:ea typeface="+mn-ea"/>
                        </a:rPr>
                      </a:b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의료기관 종별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질병 분류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직업 분류의 자료 수집은 서울형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유급병가지원제도의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수요자군의 특성을 파악하여 향후 제도 평가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모티터링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홍보 활용 등 을 목적으로 한다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799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정보수신 여부동의 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선택</a:t>
                      </a:r>
                      <a:r>
                        <a:rPr lang="en-US" altLang="ko-KR" sz="11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600"/>
                        </a:lnSpc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서울형 유급병가지원 결정 및 관련 변동사항 발생 시 신청서에 기재한 연락처로 알림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알림톡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SMS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문자 등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제공에 수신 동의합니다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77076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8599FC95-2786-4752-ADB8-CE50C4721AB5}"/>
              </a:ext>
            </a:extLst>
          </p:cNvPr>
          <p:cNvSpPr/>
          <p:nvPr/>
        </p:nvSpPr>
        <p:spPr>
          <a:xfrm>
            <a:off x="254000" y="570867"/>
            <a:ext cx="11571056" cy="6070600"/>
          </a:xfrm>
          <a:prstGeom prst="rect">
            <a:avLst/>
          </a:prstGeom>
          <a:solidFill>
            <a:srgbClr val="000000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3276069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Information Architecture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구조도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A1A1D5A-5D43-456F-A264-6EFE84DA0853}"/>
              </a:ext>
            </a:extLst>
          </p:cNvPr>
          <p:cNvSpPr/>
          <p:nvPr/>
        </p:nvSpPr>
        <p:spPr>
          <a:xfrm>
            <a:off x="254000" y="899909"/>
            <a:ext cx="1152000" cy="327165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4545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9090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3635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8180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2725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7270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1815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6360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1" name="Rectangle 191">
            <a:extLst>
              <a:ext uri="{FF2B5EF4-FFF2-40B4-BE49-F238E27FC236}">
                <a16:creationId xmlns:a16="http://schemas.microsoft.com/office/drawing/2014/main" id="{C079AE4B-5DD4-4AE0-9108-FC193B203672}"/>
              </a:ext>
            </a:extLst>
          </p:cNvPr>
          <p:cNvSpPr>
            <a:spLocks/>
          </p:cNvSpPr>
          <p:nvPr/>
        </p:nvSpPr>
        <p:spPr>
          <a:xfrm>
            <a:off x="326000" y="974047"/>
            <a:ext cx="1008000" cy="252000"/>
          </a:xfrm>
          <a:prstGeom prst="rect">
            <a:avLst/>
          </a:prstGeom>
          <a:solidFill>
            <a:srgbClr val="404040"/>
          </a:solidFill>
          <a:ln w="1270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홈</a:t>
            </a:r>
            <a:endParaRPr lang="en-US" altLang="ko-KR" sz="8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B3CC37E-09E2-4448-B2E7-23D1170DCA51}"/>
              </a:ext>
            </a:extLst>
          </p:cNvPr>
          <p:cNvGrpSpPr/>
          <p:nvPr/>
        </p:nvGrpSpPr>
        <p:grpSpPr>
          <a:xfrm>
            <a:off x="3947203" y="899909"/>
            <a:ext cx="1152000" cy="1331999"/>
            <a:chOff x="8049700" y="1975454"/>
            <a:chExt cx="1152000" cy="1331999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2926E43-F8D4-4D4D-B054-F33706DD95E2}"/>
                </a:ext>
              </a:extLst>
            </p:cNvPr>
            <p:cNvSpPr/>
            <p:nvPr/>
          </p:nvSpPr>
          <p:spPr>
            <a:xfrm flipH="1">
              <a:off x="8049700" y="1975454"/>
              <a:ext cx="1152000" cy="1331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890900" rtl="0" eaLnBrk="1" latinLnBrk="1" hangingPunct="1">
                <a:defRPr sz="175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45450" algn="l" defTabSz="890900" rtl="0" eaLnBrk="1" latinLnBrk="1" hangingPunct="1">
                <a:defRPr sz="175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90900" algn="l" defTabSz="890900" rtl="0" eaLnBrk="1" latinLnBrk="1" hangingPunct="1">
                <a:defRPr sz="175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36350" algn="l" defTabSz="890900" rtl="0" eaLnBrk="1" latinLnBrk="1" hangingPunct="1">
                <a:defRPr sz="175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781800" algn="l" defTabSz="890900" rtl="0" eaLnBrk="1" latinLnBrk="1" hangingPunct="1">
                <a:defRPr sz="175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27250" algn="l" defTabSz="890900" rtl="0" eaLnBrk="1" latinLnBrk="1" hangingPunct="1">
                <a:defRPr sz="175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672700" algn="l" defTabSz="890900" rtl="0" eaLnBrk="1" latinLnBrk="1" hangingPunct="1">
                <a:defRPr sz="175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18150" algn="l" defTabSz="890900" rtl="0" eaLnBrk="1" latinLnBrk="1" hangingPunct="1">
                <a:defRPr sz="175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563600" algn="l" defTabSz="890900" rtl="0" eaLnBrk="1" latinLnBrk="1" hangingPunct="1">
                <a:defRPr sz="175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191">
              <a:extLst>
                <a:ext uri="{FF2B5EF4-FFF2-40B4-BE49-F238E27FC236}">
                  <a16:creationId xmlns:a16="http://schemas.microsoft.com/office/drawing/2014/main" id="{6927A211-E2D9-4558-AFA3-2FBF9C368185}"/>
                </a:ext>
              </a:extLst>
            </p:cNvPr>
            <p:cNvSpPr>
              <a:spLocks/>
            </p:cNvSpPr>
            <p:nvPr/>
          </p:nvSpPr>
          <p:spPr>
            <a:xfrm flipH="1">
              <a:off x="8121700" y="2049587"/>
              <a:ext cx="1008000" cy="252000"/>
            </a:xfrm>
            <a:prstGeom prst="rect">
              <a:avLst/>
            </a:prstGeom>
            <a:solidFill>
              <a:srgbClr val="404040"/>
            </a:solidFill>
            <a:ln w="12700" cmpd="sng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사업소개</a:t>
              </a:r>
              <a:endParaRPr lang="en-US" altLang="ko-KR" sz="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5" name="Rectangle 191">
              <a:extLst>
                <a:ext uri="{FF2B5EF4-FFF2-40B4-BE49-F238E27FC236}">
                  <a16:creationId xmlns:a16="http://schemas.microsoft.com/office/drawing/2014/main" id="{6DC7452E-41DA-47FF-9F71-8D2E4AA11DDF}"/>
                </a:ext>
              </a:extLst>
            </p:cNvPr>
            <p:cNvSpPr>
              <a:spLocks/>
            </p:cNvSpPr>
            <p:nvPr/>
          </p:nvSpPr>
          <p:spPr>
            <a:xfrm flipH="1">
              <a:off x="8121700" y="2375719"/>
              <a:ext cx="1008000" cy="25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사업소개</a:t>
              </a:r>
              <a:endParaRPr lang="en-US" altLang="ko-KR" sz="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6" name="Rectangle 191">
              <a:extLst>
                <a:ext uri="{FF2B5EF4-FFF2-40B4-BE49-F238E27FC236}">
                  <a16:creationId xmlns:a16="http://schemas.microsoft.com/office/drawing/2014/main" id="{B1B0DF1D-33CD-433A-9A26-285DDEFE5542}"/>
                </a:ext>
              </a:extLst>
            </p:cNvPr>
            <p:cNvSpPr>
              <a:spLocks/>
            </p:cNvSpPr>
            <p:nvPr/>
          </p:nvSpPr>
          <p:spPr>
            <a:xfrm flipH="1">
              <a:off x="8121700" y="2679682"/>
              <a:ext cx="1008000" cy="2520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신청하기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Rectangle 191">
              <a:extLst>
                <a:ext uri="{FF2B5EF4-FFF2-40B4-BE49-F238E27FC236}">
                  <a16:creationId xmlns:a16="http://schemas.microsoft.com/office/drawing/2014/main" id="{08475CD8-969B-4455-9225-5327196FAFD2}"/>
                </a:ext>
              </a:extLst>
            </p:cNvPr>
            <p:cNvSpPr>
              <a:spLocks/>
            </p:cNvSpPr>
            <p:nvPr/>
          </p:nvSpPr>
          <p:spPr>
            <a:xfrm flipH="1">
              <a:off x="8121700" y="2980546"/>
              <a:ext cx="1008000" cy="2520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ko-KR" altLang="en-US" sz="800" strike="sngStrike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이용안내</a:t>
              </a:r>
              <a:endParaRPr lang="en-US" altLang="ko-KR" sz="800" strike="sngStrik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BC63F7A0-B9F3-4113-95BB-C82642931159}"/>
              </a:ext>
            </a:extLst>
          </p:cNvPr>
          <p:cNvSpPr txBox="1"/>
          <p:nvPr/>
        </p:nvSpPr>
        <p:spPr>
          <a:xfrm>
            <a:off x="254000" y="676756"/>
            <a:ext cx="75501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X)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Rectangle 191">
            <a:extLst>
              <a:ext uri="{FF2B5EF4-FFF2-40B4-BE49-F238E27FC236}">
                <a16:creationId xmlns:a16="http://schemas.microsoft.com/office/drawing/2014/main" id="{A4BCD74D-DD62-4B30-BE40-36CF60762D99}"/>
              </a:ext>
            </a:extLst>
          </p:cNvPr>
          <p:cNvSpPr>
            <a:spLocks/>
          </p:cNvSpPr>
          <p:nvPr/>
        </p:nvSpPr>
        <p:spPr>
          <a:xfrm>
            <a:off x="326000" y="1307788"/>
            <a:ext cx="1008000" cy="252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사업소개</a:t>
            </a:r>
            <a:endParaRPr lang="en-US" altLang="ko-KR" sz="8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Rectangle 191">
            <a:extLst>
              <a:ext uri="{FF2B5EF4-FFF2-40B4-BE49-F238E27FC236}">
                <a16:creationId xmlns:a16="http://schemas.microsoft.com/office/drawing/2014/main" id="{95AE574E-9B31-47B4-8BFB-4D611A90561F}"/>
              </a:ext>
            </a:extLst>
          </p:cNvPr>
          <p:cNvSpPr>
            <a:spLocks/>
          </p:cNvSpPr>
          <p:nvPr/>
        </p:nvSpPr>
        <p:spPr>
          <a:xfrm>
            <a:off x="326000" y="1559788"/>
            <a:ext cx="1008000" cy="252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신청하기</a:t>
            </a:r>
            <a:endParaRPr lang="en-US" altLang="ko-KR" sz="8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Rectangle 191">
            <a:extLst>
              <a:ext uri="{FF2B5EF4-FFF2-40B4-BE49-F238E27FC236}">
                <a16:creationId xmlns:a16="http://schemas.microsoft.com/office/drawing/2014/main" id="{2D25EA77-8488-489E-B744-28C448297CBE}"/>
              </a:ext>
            </a:extLst>
          </p:cNvPr>
          <p:cNvSpPr>
            <a:spLocks/>
          </p:cNvSpPr>
          <p:nvPr/>
        </p:nvSpPr>
        <p:spPr>
          <a:xfrm>
            <a:off x="326000" y="2061560"/>
            <a:ext cx="1008000" cy="252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고객센터</a:t>
            </a:r>
            <a:endParaRPr lang="en-US" altLang="ko-KR" sz="8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6" name="Rectangle 191">
            <a:extLst>
              <a:ext uri="{FF2B5EF4-FFF2-40B4-BE49-F238E27FC236}">
                <a16:creationId xmlns:a16="http://schemas.microsoft.com/office/drawing/2014/main" id="{55C4DCA5-B0F9-4EA6-BB48-95192D64BA31}"/>
              </a:ext>
            </a:extLst>
          </p:cNvPr>
          <p:cNvSpPr>
            <a:spLocks/>
          </p:cNvSpPr>
          <p:nvPr/>
        </p:nvSpPr>
        <p:spPr>
          <a:xfrm>
            <a:off x="326000" y="2677744"/>
            <a:ext cx="1008000" cy="252000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 안내</a:t>
            </a:r>
            <a:endParaRPr lang="en-US" altLang="ko-KR" sz="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2E3CCD66-CA49-447B-8C33-240DA8E0644D}"/>
              </a:ext>
            </a:extLst>
          </p:cNvPr>
          <p:cNvGrpSpPr/>
          <p:nvPr/>
        </p:nvGrpSpPr>
        <p:grpSpPr>
          <a:xfrm>
            <a:off x="10520419" y="5053445"/>
            <a:ext cx="1296642" cy="1464533"/>
            <a:chOff x="10520419" y="5053445"/>
            <a:chExt cx="1296642" cy="1464533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C78ABA4-3198-47EA-8A79-5744BDF957CB}"/>
                </a:ext>
              </a:extLst>
            </p:cNvPr>
            <p:cNvSpPr/>
            <p:nvPr/>
          </p:nvSpPr>
          <p:spPr>
            <a:xfrm>
              <a:off x="10520419" y="5053445"/>
              <a:ext cx="1296642" cy="1464533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4" name="Rectangle 191">
              <a:extLst>
                <a:ext uri="{FF2B5EF4-FFF2-40B4-BE49-F238E27FC236}">
                  <a16:creationId xmlns:a16="http://schemas.microsoft.com/office/drawing/2014/main" id="{65D6E025-0D50-47BF-B9C2-CB4729DF0494}"/>
                </a:ext>
              </a:extLst>
            </p:cNvPr>
            <p:cNvSpPr>
              <a:spLocks/>
            </p:cNvSpPr>
            <p:nvPr/>
          </p:nvSpPr>
          <p:spPr>
            <a:xfrm>
              <a:off x="10664740" y="5199694"/>
              <a:ext cx="1008000" cy="252000"/>
            </a:xfrm>
            <a:prstGeom prst="rect">
              <a:avLst/>
            </a:prstGeom>
            <a:solidFill>
              <a:srgbClr val="404040"/>
            </a:solidFill>
            <a:ln w="12700" cmpd="sng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Main Menu</a:t>
              </a:r>
            </a:p>
          </p:txBody>
        </p:sp>
        <p:sp>
          <p:nvSpPr>
            <p:cNvPr id="85" name="직사각형 140">
              <a:extLst>
                <a:ext uri="{FF2B5EF4-FFF2-40B4-BE49-F238E27FC236}">
                  <a16:creationId xmlns:a16="http://schemas.microsoft.com/office/drawing/2014/main" id="{C1B19EA1-1BC0-470E-954C-6B60A5C3595F}"/>
                </a:ext>
              </a:extLst>
            </p:cNvPr>
            <p:cNvSpPr/>
            <p:nvPr/>
          </p:nvSpPr>
          <p:spPr>
            <a:xfrm>
              <a:off x="10664740" y="6117190"/>
              <a:ext cx="1008000" cy="25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Content / Info.</a:t>
              </a:r>
              <a:endParaRPr lang="ko-KR" altLang="en-US" sz="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6" name="Rectangle 191">
              <a:extLst>
                <a:ext uri="{FF2B5EF4-FFF2-40B4-BE49-F238E27FC236}">
                  <a16:creationId xmlns:a16="http://schemas.microsoft.com/office/drawing/2014/main" id="{DAAC8830-CDC9-4A2C-A6BC-E040024722CA}"/>
                </a:ext>
              </a:extLst>
            </p:cNvPr>
            <p:cNvSpPr>
              <a:spLocks/>
            </p:cNvSpPr>
            <p:nvPr/>
          </p:nvSpPr>
          <p:spPr>
            <a:xfrm>
              <a:off x="10664740" y="5811358"/>
              <a:ext cx="1008000" cy="2520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Function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DA335D3-740A-4385-A9DD-EBE0FC7F8513}"/>
                </a:ext>
              </a:extLst>
            </p:cNvPr>
            <p:cNvSpPr/>
            <p:nvPr/>
          </p:nvSpPr>
          <p:spPr>
            <a:xfrm>
              <a:off x="10664740" y="5505526"/>
              <a:ext cx="1008000" cy="25200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GNB</a:t>
              </a:r>
              <a:endParaRPr lang="ko-KR" altLang="en-US" sz="8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B092D1-15D7-4726-A752-F77537E208D4}"/>
              </a:ext>
            </a:extLst>
          </p:cNvPr>
          <p:cNvSpPr/>
          <p:nvPr/>
        </p:nvSpPr>
        <p:spPr>
          <a:xfrm flipH="1">
            <a:off x="5559109" y="899910"/>
            <a:ext cx="1152000" cy="75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4545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9090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3635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8180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2725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7270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1815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6360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9" name="Rectangle 191">
            <a:extLst>
              <a:ext uri="{FF2B5EF4-FFF2-40B4-BE49-F238E27FC236}">
                <a16:creationId xmlns:a16="http://schemas.microsoft.com/office/drawing/2014/main" id="{8976B9F2-3BFF-4BD2-AD28-1B54AB114C99}"/>
              </a:ext>
            </a:extLst>
          </p:cNvPr>
          <p:cNvSpPr>
            <a:spLocks/>
          </p:cNvSpPr>
          <p:nvPr/>
        </p:nvSpPr>
        <p:spPr>
          <a:xfrm flipH="1">
            <a:off x="5631109" y="974044"/>
            <a:ext cx="1008000" cy="252000"/>
          </a:xfrm>
          <a:prstGeom prst="rect">
            <a:avLst/>
          </a:prstGeom>
          <a:solidFill>
            <a:srgbClr val="404040"/>
          </a:solidFill>
          <a:ln w="1270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신청하기</a:t>
            </a:r>
            <a:endParaRPr lang="en-US" altLang="ko-KR" sz="8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0" name="Rectangle 191">
            <a:extLst>
              <a:ext uri="{FF2B5EF4-FFF2-40B4-BE49-F238E27FC236}">
                <a16:creationId xmlns:a16="http://schemas.microsoft.com/office/drawing/2014/main" id="{0C9CD15A-5D69-49CD-99B5-C4C9A6D17E70}"/>
              </a:ext>
            </a:extLst>
          </p:cNvPr>
          <p:cNvSpPr>
            <a:spLocks/>
          </p:cNvSpPr>
          <p:nvPr/>
        </p:nvSpPr>
        <p:spPr>
          <a:xfrm flipH="1">
            <a:off x="5631109" y="1300176"/>
            <a:ext cx="1008000" cy="25200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신청하기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5D36287-8189-4702-9824-606B9F771D47}"/>
              </a:ext>
            </a:extLst>
          </p:cNvPr>
          <p:cNvSpPr/>
          <p:nvPr/>
        </p:nvSpPr>
        <p:spPr>
          <a:xfrm flipH="1">
            <a:off x="8786768" y="899910"/>
            <a:ext cx="1152000" cy="146974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4545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9090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3635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8180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2725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7270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1815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6360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2" name="Rectangle 191">
            <a:extLst>
              <a:ext uri="{FF2B5EF4-FFF2-40B4-BE49-F238E27FC236}">
                <a16:creationId xmlns:a16="http://schemas.microsoft.com/office/drawing/2014/main" id="{68CACC76-946B-4645-8C25-2F19C363CA44}"/>
              </a:ext>
            </a:extLst>
          </p:cNvPr>
          <p:cNvSpPr>
            <a:spLocks/>
          </p:cNvSpPr>
          <p:nvPr/>
        </p:nvSpPr>
        <p:spPr>
          <a:xfrm flipH="1">
            <a:off x="8858768" y="974044"/>
            <a:ext cx="1008000" cy="252000"/>
          </a:xfrm>
          <a:prstGeom prst="rect">
            <a:avLst/>
          </a:prstGeom>
          <a:solidFill>
            <a:srgbClr val="404040"/>
          </a:solidFill>
          <a:ln w="1270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고객센터</a:t>
            </a:r>
            <a:endParaRPr lang="en-US" altLang="ko-KR" sz="8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3" name="Rectangle 191">
            <a:extLst>
              <a:ext uri="{FF2B5EF4-FFF2-40B4-BE49-F238E27FC236}">
                <a16:creationId xmlns:a16="http://schemas.microsoft.com/office/drawing/2014/main" id="{1A8D5AA4-8CCA-4AFE-91CB-72A090397281}"/>
              </a:ext>
            </a:extLst>
          </p:cNvPr>
          <p:cNvSpPr>
            <a:spLocks/>
          </p:cNvSpPr>
          <p:nvPr/>
        </p:nvSpPr>
        <p:spPr>
          <a:xfrm flipH="1">
            <a:off x="8858768" y="1300176"/>
            <a:ext cx="1008000" cy="25200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공지사항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Rectangle 191">
            <a:extLst>
              <a:ext uri="{FF2B5EF4-FFF2-40B4-BE49-F238E27FC236}">
                <a16:creationId xmlns:a16="http://schemas.microsoft.com/office/drawing/2014/main" id="{2FDF4C24-FAAA-4B9D-9C57-2E5B3558CB3A}"/>
              </a:ext>
            </a:extLst>
          </p:cNvPr>
          <p:cNvSpPr>
            <a:spLocks/>
          </p:cNvSpPr>
          <p:nvPr/>
        </p:nvSpPr>
        <p:spPr>
          <a:xfrm flipH="1">
            <a:off x="8858768" y="1552176"/>
            <a:ext cx="1008000" cy="25200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FAQ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14690FC-4410-4B7F-98F9-C350FCBA213F}"/>
              </a:ext>
            </a:extLst>
          </p:cNvPr>
          <p:cNvSpPr/>
          <p:nvPr/>
        </p:nvSpPr>
        <p:spPr>
          <a:xfrm flipH="1">
            <a:off x="10689241" y="899909"/>
            <a:ext cx="1152000" cy="295462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4545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9090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3635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8180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2725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7270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1815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6360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6" name="Rectangle 191">
            <a:extLst>
              <a:ext uri="{FF2B5EF4-FFF2-40B4-BE49-F238E27FC236}">
                <a16:creationId xmlns:a16="http://schemas.microsoft.com/office/drawing/2014/main" id="{85854FBD-AFEE-43D2-AA48-6F87CFDD1FD4}"/>
              </a:ext>
            </a:extLst>
          </p:cNvPr>
          <p:cNvSpPr>
            <a:spLocks/>
          </p:cNvSpPr>
          <p:nvPr/>
        </p:nvSpPr>
        <p:spPr>
          <a:xfrm flipH="1">
            <a:off x="10761241" y="974045"/>
            <a:ext cx="1008000" cy="252000"/>
          </a:xfrm>
          <a:prstGeom prst="rect">
            <a:avLst/>
          </a:prstGeom>
          <a:solidFill>
            <a:srgbClr val="404040"/>
          </a:solidFill>
          <a:ln w="1270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마이페이지</a:t>
            </a:r>
            <a:endParaRPr lang="en-US" altLang="ko-KR" sz="8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7" name="Rectangle 191">
            <a:extLst>
              <a:ext uri="{FF2B5EF4-FFF2-40B4-BE49-F238E27FC236}">
                <a16:creationId xmlns:a16="http://schemas.microsoft.com/office/drawing/2014/main" id="{DD5C1A18-D211-42B5-8134-FDD3F0381808}"/>
              </a:ext>
            </a:extLst>
          </p:cNvPr>
          <p:cNvSpPr>
            <a:spLocks/>
          </p:cNvSpPr>
          <p:nvPr/>
        </p:nvSpPr>
        <p:spPr>
          <a:xfrm flipH="1">
            <a:off x="10761241" y="1300177"/>
            <a:ext cx="1008000" cy="252000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회원정보</a:t>
            </a:r>
            <a:endParaRPr lang="en-US" altLang="ko-KR" sz="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8" name="Rectangle 191">
            <a:extLst>
              <a:ext uri="{FF2B5EF4-FFF2-40B4-BE49-F238E27FC236}">
                <a16:creationId xmlns:a16="http://schemas.microsoft.com/office/drawing/2014/main" id="{EA4F0A86-03CA-4212-BF9D-75D37DD504B1}"/>
              </a:ext>
            </a:extLst>
          </p:cNvPr>
          <p:cNvSpPr>
            <a:spLocks/>
          </p:cNvSpPr>
          <p:nvPr/>
        </p:nvSpPr>
        <p:spPr>
          <a:xfrm>
            <a:off x="326000" y="3293928"/>
            <a:ext cx="1008000" cy="25200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궁금합니다</a:t>
            </a:r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</p:txBody>
      </p:sp>
      <p:sp>
        <p:nvSpPr>
          <p:cNvPr id="99" name="Rectangle 191">
            <a:extLst>
              <a:ext uri="{FF2B5EF4-FFF2-40B4-BE49-F238E27FC236}">
                <a16:creationId xmlns:a16="http://schemas.microsoft.com/office/drawing/2014/main" id="{1D37200E-8625-4214-BA79-E88B4C2AC062}"/>
              </a:ext>
            </a:extLst>
          </p:cNvPr>
          <p:cNvSpPr>
            <a:spLocks/>
          </p:cNvSpPr>
          <p:nvPr/>
        </p:nvSpPr>
        <p:spPr>
          <a:xfrm>
            <a:off x="326000" y="3602533"/>
            <a:ext cx="1008000" cy="25200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Rectangle 191">
            <a:extLst>
              <a:ext uri="{FF2B5EF4-FFF2-40B4-BE49-F238E27FC236}">
                <a16:creationId xmlns:a16="http://schemas.microsoft.com/office/drawing/2014/main" id="{8D4CC000-604A-4D50-B85A-4DCE39313758}"/>
              </a:ext>
            </a:extLst>
          </p:cNvPr>
          <p:cNvSpPr>
            <a:spLocks/>
          </p:cNvSpPr>
          <p:nvPr/>
        </p:nvSpPr>
        <p:spPr>
          <a:xfrm>
            <a:off x="326000" y="2985836"/>
            <a:ext cx="1008000" cy="25200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신청하러가기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Rectangle 191">
            <a:extLst>
              <a:ext uri="{FF2B5EF4-FFF2-40B4-BE49-F238E27FC236}">
                <a16:creationId xmlns:a16="http://schemas.microsoft.com/office/drawing/2014/main" id="{0283C7E9-0900-48F9-8FAA-CC5E10979B5B}"/>
              </a:ext>
            </a:extLst>
          </p:cNvPr>
          <p:cNvSpPr>
            <a:spLocks/>
          </p:cNvSpPr>
          <p:nvPr/>
        </p:nvSpPr>
        <p:spPr>
          <a:xfrm>
            <a:off x="326000" y="3854533"/>
            <a:ext cx="1008000" cy="25200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Rectangle 191">
            <a:extLst>
              <a:ext uri="{FF2B5EF4-FFF2-40B4-BE49-F238E27FC236}">
                <a16:creationId xmlns:a16="http://schemas.microsoft.com/office/drawing/2014/main" id="{1F6D8657-23F2-4D52-9376-09C765891000}"/>
              </a:ext>
            </a:extLst>
          </p:cNvPr>
          <p:cNvSpPr>
            <a:spLocks/>
          </p:cNvSpPr>
          <p:nvPr/>
        </p:nvSpPr>
        <p:spPr>
          <a:xfrm flipH="1">
            <a:off x="8858768" y="1804174"/>
            <a:ext cx="1008000" cy="25200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1:1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문의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9C2E7923-290D-460B-BDBD-267F38BD0923}"/>
              </a:ext>
            </a:extLst>
          </p:cNvPr>
          <p:cNvCxnSpPr>
            <a:cxnSpLocks/>
            <a:stCxn id="66" idx="1"/>
            <a:endCxn id="89" idx="3"/>
          </p:cNvCxnSpPr>
          <p:nvPr/>
        </p:nvCxnSpPr>
        <p:spPr>
          <a:xfrm flipV="1">
            <a:off x="5027203" y="1100044"/>
            <a:ext cx="603906" cy="6300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91">
            <a:extLst>
              <a:ext uri="{FF2B5EF4-FFF2-40B4-BE49-F238E27FC236}">
                <a16:creationId xmlns:a16="http://schemas.microsoft.com/office/drawing/2014/main" id="{2945321B-01D3-4BDA-9776-A052C23798A7}"/>
              </a:ext>
            </a:extLst>
          </p:cNvPr>
          <p:cNvSpPr>
            <a:spLocks/>
          </p:cNvSpPr>
          <p:nvPr/>
        </p:nvSpPr>
        <p:spPr>
          <a:xfrm>
            <a:off x="326000" y="1810730"/>
            <a:ext cx="1008000" cy="252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신청결과</a:t>
            </a:r>
            <a:endParaRPr lang="en-US" altLang="ko-KR" sz="8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5" name="Rectangle 191">
            <a:extLst>
              <a:ext uri="{FF2B5EF4-FFF2-40B4-BE49-F238E27FC236}">
                <a16:creationId xmlns:a16="http://schemas.microsoft.com/office/drawing/2014/main" id="{35652EB0-CE7C-457F-897A-23FB7CB6EF16}"/>
              </a:ext>
            </a:extLst>
          </p:cNvPr>
          <p:cNvSpPr>
            <a:spLocks/>
          </p:cNvSpPr>
          <p:nvPr/>
        </p:nvSpPr>
        <p:spPr>
          <a:xfrm>
            <a:off x="326000" y="2369652"/>
            <a:ext cx="1008000" cy="252000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최신공지사항</a:t>
            </a:r>
            <a:endParaRPr lang="en-US" altLang="ko-KR" sz="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B9E28EF-BAA0-40A5-9F20-0DA5964E3D0B}"/>
              </a:ext>
            </a:extLst>
          </p:cNvPr>
          <p:cNvSpPr/>
          <p:nvPr/>
        </p:nvSpPr>
        <p:spPr>
          <a:xfrm>
            <a:off x="1889671" y="899909"/>
            <a:ext cx="1152000" cy="3271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4545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9090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3635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8180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2725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7270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1815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6360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7" name="Rectangle 191">
            <a:extLst>
              <a:ext uri="{FF2B5EF4-FFF2-40B4-BE49-F238E27FC236}">
                <a16:creationId xmlns:a16="http://schemas.microsoft.com/office/drawing/2014/main" id="{00FA4245-372D-48D2-BE73-5CA4F0D8EA51}"/>
              </a:ext>
            </a:extLst>
          </p:cNvPr>
          <p:cNvSpPr>
            <a:spLocks/>
          </p:cNvSpPr>
          <p:nvPr/>
        </p:nvSpPr>
        <p:spPr>
          <a:xfrm>
            <a:off x="1961671" y="974047"/>
            <a:ext cx="1008000" cy="252000"/>
          </a:xfrm>
          <a:prstGeom prst="rect">
            <a:avLst/>
          </a:prstGeom>
          <a:solidFill>
            <a:srgbClr val="404040"/>
          </a:solidFill>
          <a:ln w="1270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홈</a:t>
            </a:r>
            <a:endParaRPr lang="en-US" altLang="ko-KR" sz="8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982DB74-872C-4E96-A4A0-9DBA9D952357}"/>
              </a:ext>
            </a:extLst>
          </p:cNvPr>
          <p:cNvSpPr txBox="1"/>
          <p:nvPr/>
        </p:nvSpPr>
        <p:spPr>
          <a:xfrm>
            <a:off x="1889671" y="676756"/>
            <a:ext cx="76142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O)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8" name="Rectangle 191">
            <a:extLst>
              <a:ext uri="{FF2B5EF4-FFF2-40B4-BE49-F238E27FC236}">
                <a16:creationId xmlns:a16="http://schemas.microsoft.com/office/drawing/2014/main" id="{AA5F02F2-C3BC-4F7D-A7AD-86AFB6468CAD}"/>
              </a:ext>
            </a:extLst>
          </p:cNvPr>
          <p:cNvSpPr>
            <a:spLocks/>
          </p:cNvSpPr>
          <p:nvPr/>
        </p:nvSpPr>
        <p:spPr>
          <a:xfrm>
            <a:off x="1961671" y="1307788"/>
            <a:ext cx="1008000" cy="252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사업소개</a:t>
            </a:r>
            <a:endParaRPr lang="en-US" altLang="ko-KR" sz="8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9" name="Rectangle 191">
            <a:extLst>
              <a:ext uri="{FF2B5EF4-FFF2-40B4-BE49-F238E27FC236}">
                <a16:creationId xmlns:a16="http://schemas.microsoft.com/office/drawing/2014/main" id="{B2DDFB86-564B-404C-B794-6519F0FC4295}"/>
              </a:ext>
            </a:extLst>
          </p:cNvPr>
          <p:cNvSpPr>
            <a:spLocks/>
          </p:cNvSpPr>
          <p:nvPr/>
        </p:nvSpPr>
        <p:spPr>
          <a:xfrm>
            <a:off x="1961671" y="1559788"/>
            <a:ext cx="1008000" cy="252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신청하기</a:t>
            </a:r>
            <a:endParaRPr lang="en-US" altLang="ko-KR" sz="8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0" name="Rectangle 191">
            <a:extLst>
              <a:ext uri="{FF2B5EF4-FFF2-40B4-BE49-F238E27FC236}">
                <a16:creationId xmlns:a16="http://schemas.microsoft.com/office/drawing/2014/main" id="{6DAFAE01-F35D-4BB4-930E-FA4A17C325BC}"/>
              </a:ext>
            </a:extLst>
          </p:cNvPr>
          <p:cNvSpPr>
            <a:spLocks/>
          </p:cNvSpPr>
          <p:nvPr/>
        </p:nvSpPr>
        <p:spPr>
          <a:xfrm>
            <a:off x="1961671" y="2061560"/>
            <a:ext cx="1008000" cy="252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고객센터</a:t>
            </a:r>
            <a:endParaRPr lang="en-US" altLang="ko-KR" sz="8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1" name="Rectangle 191">
            <a:extLst>
              <a:ext uri="{FF2B5EF4-FFF2-40B4-BE49-F238E27FC236}">
                <a16:creationId xmlns:a16="http://schemas.microsoft.com/office/drawing/2014/main" id="{1E050C22-4A1D-4E35-A072-3448DB2ADD13}"/>
              </a:ext>
            </a:extLst>
          </p:cNvPr>
          <p:cNvSpPr>
            <a:spLocks/>
          </p:cNvSpPr>
          <p:nvPr/>
        </p:nvSpPr>
        <p:spPr>
          <a:xfrm>
            <a:off x="1961671" y="2677744"/>
            <a:ext cx="1008000" cy="25200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신청현황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" name="Rectangle 191">
            <a:extLst>
              <a:ext uri="{FF2B5EF4-FFF2-40B4-BE49-F238E27FC236}">
                <a16:creationId xmlns:a16="http://schemas.microsoft.com/office/drawing/2014/main" id="{C0328D86-393A-4B30-BA35-47B44E9C7F3B}"/>
              </a:ext>
            </a:extLst>
          </p:cNvPr>
          <p:cNvSpPr>
            <a:spLocks/>
          </p:cNvSpPr>
          <p:nvPr/>
        </p:nvSpPr>
        <p:spPr>
          <a:xfrm>
            <a:off x="1961671" y="3550059"/>
            <a:ext cx="1008000" cy="25200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궁금합니다</a:t>
            </a:r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</p:txBody>
      </p:sp>
      <p:sp>
        <p:nvSpPr>
          <p:cNvPr id="123" name="Rectangle 191">
            <a:extLst>
              <a:ext uri="{FF2B5EF4-FFF2-40B4-BE49-F238E27FC236}">
                <a16:creationId xmlns:a16="http://schemas.microsoft.com/office/drawing/2014/main" id="{CB9E5BFE-B402-4C24-93B6-2C7BBD5A39E6}"/>
              </a:ext>
            </a:extLst>
          </p:cNvPr>
          <p:cNvSpPr>
            <a:spLocks/>
          </p:cNvSpPr>
          <p:nvPr/>
        </p:nvSpPr>
        <p:spPr>
          <a:xfrm>
            <a:off x="1961671" y="3858664"/>
            <a:ext cx="1008000" cy="25200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Rectangle 191">
            <a:extLst>
              <a:ext uri="{FF2B5EF4-FFF2-40B4-BE49-F238E27FC236}">
                <a16:creationId xmlns:a16="http://schemas.microsoft.com/office/drawing/2014/main" id="{E1BFAB94-D9AD-4370-8D0E-0AF0739874B4}"/>
              </a:ext>
            </a:extLst>
          </p:cNvPr>
          <p:cNvSpPr>
            <a:spLocks/>
          </p:cNvSpPr>
          <p:nvPr/>
        </p:nvSpPr>
        <p:spPr>
          <a:xfrm>
            <a:off x="1961671" y="3241967"/>
            <a:ext cx="1008000" cy="252000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사업안내</a:t>
            </a:r>
            <a:endParaRPr lang="en-US" altLang="ko-KR" sz="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2" name="Rectangle 191">
            <a:extLst>
              <a:ext uri="{FF2B5EF4-FFF2-40B4-BE49-F238E27FC236}">
                <a16:creationId xmlns:a16="http://schemas.microsoft.com/office/drawing/2014/main" id="{04D47AB5-3A2B-42DA-9DCC-0B55F0590E53}"/>
              </a:ext>
            </a:extLst>
          </p:cNvPr>
          <p:cNvSpPr>
            <a:spLocks/>
          </p:cNvSpPr>
          <p:nvPr/>
        </p:nvSpPr>
        <p:spPr>
          <a:xfrm>
            <a:off x="1961671" y="1810730"/>
            <a:ext cx="1008000" cy="252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신청결과</a:t>
            </a:r>
            <a:endParaRPr lang="en-US" altLang="ko-KR" sz="8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5" name="Rectangle 191">
            <a:extLst>
              <a:ext uri="{FF2B5EF4-FFF2-40B4-BE49-F238E27FC236}">
                <a16:creationId xmlns:a16="http://schemas.microsoft.com/office/drawing/2014/main" id="{1825A35E-0C14-49E6-87C1-16EDF02765C7}"/>
              </a:ext>
            </a:extLst>
          </p:cNvPr>
          <p:cNvSpPr>
            <a:spLocks/>
          </p:cNvSpPr>
          <p:nvPr/>
        </p:nvSpPr>
        <p:spPr>
          <a:xfrm>
            <a:off x="1961671" y="2369652"/>
            <a:ext cx="1008000" cy="252000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최신공지사항</a:t>
            </a:r>
            <a:endParaRPr lang="en-US" altLang="ko-KR" sz="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3" name="Rectangle 191">
            <a:extLst>
              <a:ext uri="{FF2B5EF4-FFF2-40B4-BE49-F238E27FC236}">
                <a16:creationId xmlns:a16="http://schemas.microsoft.com/office/drawing/2014/main" id="{E3034A5F-68AE-4C1A-A408-57BFA355E579}"/>
              </a:ext>
            </a:extLst>
          </p:cNvPr>
          <p:cNvSpPr>
            <a:spLocks/>
          </p:cNvSpPr>
          <p:nvPr/>
        </p:nvSpPr>
        <p:spPr>
          <a:xfrm>
            <a:off x="1961671" y="2929744"/>
            <a:ext cx="1008000" cy="25200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신규신청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10CD9EDD-F684-42FE-822E-91665D9D0D5C}"/>
              </a:ext>
            </a:extLst>
          </p:cNvPr>
          <p:cNvCxnSpPr>
            <a:cxnSpLocks/>
            <a:stCxn id="121" idx="3"/>
            <a:endCxn id="181" idx="2"/>
          </p:cNvCxnSpPr>
          <p:nvPr/>
        </p:nvCxnSpPr>
        <p:spPr>
          <a:xfrm flipV="1">
            <a:off x="2969671" y="1655910"/>
            <a:ext cx="4777344" cy="1147834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860ED1AB-802D-48D1-A489-620CF4D27C18}"/>
              </a:ext>
            </a:extLst>
          </p:cNvPr>
          <p:cNvCxnSpPr>
            <a:cxnSpLocks/>
            <a:stCxn id="143" idx="3"/>
            <a:endCxn id="88" idx="2"/>
          </p:cNvCxnSpPr>
          <p:nvPr/>
        </p:nvCxnSpPr>
        <p:spPr>
          <a:xfrm flipV="1">
            <a:off x="2969671" y="1655910"/>
            <a:ext cx="3165438" cy="1399834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91">
            <a:extLst>
              <a:ext uri="{FF2B5EF4-FFF2-40B4-BE49-F238E27FC236}">
                <a16:creationId xmlns:a16="http://schemas.microsoft.com/office/drawing/2014/main" id="{ABD68AF8-AC77-481F-AC29-34FE0D4DAF22}"/>
              </a:ext>
            </a:extLst>
          </p:cNvPr>
          <p:cNvSpPr>
            <a:spLocks/>
          </p:cNvSpPr>
          <p:nvPr/>
        </p:nvSpPr>
        <p:spPr>
          <a:xfrm flipH="1">
            <a:off x="8858768" y="2056172"/>
            <a:ext cx="1008000" cy="25200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800" strike="sngStrik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이용안내</a:t>
            </a:r>
            <a:endParaRPr lang="en-US" altLang="ko-KR" sz="800" strike="sngStrik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7" name="연결선: 꺾임 156">
            <a:extLst>
              <a:ext uri="{FF2B5EF4-FFF2-40B4-BE49-F238E27FC236}">
                <a16:creationId xmlns:a16="http://schemas.microsoft.com/office/drawing/2014/main" id="{8865F8E4-8E5B-40DA-8B4D-FD6118FF8A4A}"/>
              </a:ext>
            </a:extLst>
          </p:cNvPr>
          <p:cNvCxnSpPr>
            <a:cxnSpLocks/>
            <a:stCxn id="132" idx="3"/>
            <a:endCxn id="183" idx="2"/>
          </p:cNvCxnSpPr>
          <p:nvPr/>
        </p:nvCxnSpPr>
        <p:spPr>
          <a:xfrm flipV="1">
            <a:off x="2969671" y="1552176"/>
            <a:ext cx="4777344" cy="384554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3FE8AFDB-DEC2-42EF-BC09-D318A3C91A59}"/>
              </a:ext>
            </a:extLst>
          </p:cNvPr>
          <p:cNvCxnSpPr>
            <a:cxnSpLocks/>
            <a:stCxn id="67" idx="2"/>
            <a:endCxn id="146" idx="2"/>
          </p:cNvCxnSpPr>
          <p:nvPr/>
        </p:nvCxnSpPr>
        <p:spPr>
          <a:xfrm rot="16200000" flipH="1">
            <a:off x="6867400" y="-187197"/>
            <a:ext cx="151171" cy="4839565"/>
          </a:xfrm>
          <a:prstGeom prst="bentConnector3">
            <a:avLst>
              <a:gd name="adj1" fmla="val 251219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91">
            <a:extLst>
              <a:ext uri="{FF2B5EF4-FFF2-40B4-BE49-F238E27FC236}">
                <a16:creationId xmlns:a16="http://schemas.microsoft.com/office/drawing/2014/main" id="{E96DCF9F-0AA2-478B-916B-34B641E44936}"/>
              </a:ext>
            </a:extLst>
          </p:cNvPr>
          <p:cNvSpPr>
            <a:spLocks/>
          </p:cNvSpPr>
          <p:nvPr/>
        </p:nvSpPr>
        <p:spPr>
          <a:xfrm flipH="1">
            <a:off x="10761241" y="1551061"/>
            <a:ext cx="1008000" cy="25200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회원정보수정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Rectangle 191">
            <a:extLst>
              <a:ext uri="{FF2B5EF4-FFF2-40B4-BE49-F238E27FC236}">
                <a16:creationId xmlns:a16="http://schemas.microsoft.com/office/drawing/2014/main" id="{F44E51CA-B0F4-4EB1-A771-31FE81C1AD4E}"/>
              </a:ext>
            </a:extLst>
          </p:cNvPr>
          <p:cNvSpPr>
            <a:spLocks/>
          </p:cNvSpPr>
          <p:nvPr/>
        </p:nvSpPr>
        <p:spPr>
          <a:xfrm flipH="1">
            <a:off x="10761241" y="2105908"/>
            <a:ext cx="1008000" cy="252000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최근신청현황</a:t>
            </a:r>
            <a:endParaRPr lang="en-US" altLang="ko-KR" sz="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DC7460-B134-4BCE-83DB-07650CC785DA}"/>
              </a:ext>
            </a:extLst>
          </p:cNvPr>
          <p:cNvGrpSpPr/>
          <p:nvPr/>
        </p:nvGrpSpPr>
        <p:grpSpPr>
          <a:xfrm>
            <a:off x="10761241" y="2409871"/>
            <a:ext cx="1008000" cy="1366461"/>
            <a:chOff x="10761241" y="2713835"/>
            <a:chExt cx="1008000" cy="1366461"/>
          </a:xfrm>
        </p:grpSpPr>
        <p:sp>
          <p:nvSpPr>
            <p:cNvPr id="175" name="Rectangle 191">
              <a:extLst>
                <a:ext uri="{FF2B5EF4-FFF2-40B4-BE49-F238E27FC236}">
                  <a16:creationId xmlns:a16="http://schemas.microsoft.com/office/drawing/2014/main" id="{945A8C19-E7E2-4AEE-93A5-C853AD82C46D}"/>
                </a:ext>
              </a:extLst>
            </p:cNvPr>
            <p:cNvSpPr>
              <a:spLocks/>
            </p:cNvSpPr>
            <p:nvPr/>
          </p:nvSpPr>
          <p:spPr>
            <a:xfrm flipH="1">
              <a:off x="10761241" y="2713835"/>
              <a:ext cx="1008000" cy="25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나의문의현황</a:t>
              </a:r>
              <a:endParaRPr lang="en-US" altLang="ko-KR" sz="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6" name="Rectangle 191">
              <a:extLst>
                <a:ext uri="{FF2B5EF4-FFF2-40B4-BE49-F238E27FC236}">
                  <a16:creationId xmlns:a16="http://schemas.microsoft.com/office/drawing/2014/main" id="{CD449A99-6326-4831-B627-7A1A0BD2BDC1}"/>
                </a:ext>
              </a:extLst>
            </p:cNvPr>
            <p:cNvSpPr>
              <a:spLocks/>
            </p:cNvSpPr>
            <p:nvPr/>
          </p:nvSpPr>
          <p:spPr>
            <a:xfrm flipH="1">
              <a:off x="10761241" y="2963603"/>
              <a:ext cx="1008000" cy="2520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1:1</a:t>
              </a: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문의하기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7" name="Rectangle 191">
              <a:extLst>
                <a:ext uri="{FF2B5EF4-FFF2-40B4-BE49-F238E27FC236}">
                  <a16:creationId xmlns:a16="http://schemas.microsoft.com/office/drawing/2014/main" id="{DA0ADE07-1856-4ACB-8A1B-6F3C267A3E09}"/>
                </a:ext>
              </a:extLst>
            </p:cNvPr>
            <p:cNvSpPr>
              <a:spLocks/>
            </p:cNvSpPr>
            <p:nvPr/>
          </p:nvSpPr>
          <p:spPr>
            <a:xfrm flipH="1">
              <a:off x="10761241" y="3267378"/>
              <a:ext cx="1008000" cy="25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고객센터 운영정보</a:t>
              </a:r>
              <a:endParaRPr lang="en-US" altLang="ko-KR" sz="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8" name="Rectangle 191">
              <a:extLst>
                <a:ext uri="{FF2B5EF4-FFF2-40B4-BE49-F238E27FC236}">
                  <a16:creationId xmlns:a16="http://schemas.microsoft.com/office/drawing/2014/main" id="{AA9EEFD0-7A9F-449E-98C7-E8F56748D756}"/>
                </a:ext>
              </a:extLst>
            </p:cNvPr>
            <p:cNvSpPr>
              <a:spLocks/>
            </p:cNvSpPr>
            <p:nvPr/>
          </p:nvSpPr>
          <p:spPr>
            <a:xfrm flipH="1">
              <a:off x="10761241" y="3519378"/>
              <a:ext cx="1008000" cy="2520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문의처 확인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9" name="Rectangle 191">
              <a:extLst>
                <a:ext uri="{FF2B5EF4-FFF2-40B4-BE49-F238E27FC236}">
                  <a16:creationId xmlns:a16="http://schemas.microsoft.com/office/drawing/2014/main" id="{94E3104B-883D-4FC0-93D8-7291AD637E98}"/>
                </a:ext>
              </a:extLst>
            </p:cNvPr>
            <p:cNvSpPr>
              <a:spLocks/>
            </p:cNvSpPr>
            <p:nvPr/>
          </p:nvSpPr>
          <p:spPr>
            <a:xfrm flipH="1">
              <a:off x="10761241" y="3828296"/>
              <a:ext cx="1008000" cy="2520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로그아웃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80" name="Rectangle 191">
            <a:extLst>
              <a:ext uri="{FF2B5EF4-FFF2-40B4-BE49-F238E27FC236}">
                <a16:creationId xmlns:a16="http://schemas.microsoft.com/office/drawing/2014/main" id="{5C054D7E-FD0B-4B2B-BC80-FD3266E801AD}"/>
              </a:ext>
            </a:extLst>
          </p:cNvPr>
          <p:cNvSpPr>
            <a:spLocks/>
          </p:cNvSpPr>
          <p:nvPr/>
        </p:nvSpPr>
        <p:spPr>
          <a:xfrm flipH="1">
            <a:off x="10761241" y="1800348"/>
            <a:ext cx="1008000" cy="25200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비밀번호변경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E9F6DFB-443F-412E-8301-90329D4F060B}"/>
              </a:ext>
            </a:extLst>
          </p:cNvPr>
          <p:cNvSpPr/>
          <p:nvPr/>
        </p:nvSpPr>
        <p:spPr>
          <a:xfrm flipH="1">
            <a:off x="7171015" y="899910"/>
            <a:ext cx="1152000" cy="75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4545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9090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3635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8180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2725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7270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1815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63600" algn="l" defTabSz="890900" rtl="0" eaLnBrk="1" latinLnBrk="1" hangingPunct="1">
              <a:defRPr sz="17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2" name="Rectangle 191">
            <a:extLst>
              <a:ext uri="{FF2B5EF4-FFF2-40B4-BE49-F238E27FC236}">
                <a16:creationId xmlns:a16="http://schemas.microsoft.com/office/drawing/2014/main" id="{3F66E4EF-1DB3-4773-9624-3C06B88ABCCF}"/>
              </a:ext>
            </a:extLst>
          </p:cNvPr>
          <p:cNvSpPr>
            <a:spLocks/>
          </p:cNvSpPr>
          <p:nvPr/>
        </p:nvSpPr>
        <p:spPr>
          <a:xfrm flipH="1">
            <a:off x="7243015" y="974044"/>
            <a:ext cx="1008000" cy="252000"/>
          </a:xfrm>
          <a:prstGeom prst="rect">
            <a:avLst/>
          </a:prstGeom>
          <a:solidFill>
            <a:srgbClr val="404040"/>
          </a:solidFill>
          <a:ln w="1270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신청결과</a:t>
            </a:r>
            <a:endParaRPr lang="en-US" altLang="ko-KR" sz="8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3" name="Rectangle 191">
            <a:extLst>
              <a:ext uri="{FF2B5EF4-FFF2-40B4-BE49-F238E27FC236}">
                <a16:creationId xmlns:a16="http://schemas.microsoft.com/office/drawing/2014/main" id="{58BB9A78-DB9C-485D-9A42-7BBB3BCD59E2}"/>
              </a:ext>
            </a:extLst>
          </p:cNvPr>
          <p:cNvSpPr>
            <a:spLocks/>
          </p:cNvSpPr>
          <p:nvPr/>
        </p:nvSpPr>
        <p:spPr>
          <a:xfrm flipH="1">
            <a:off x="7243015" y="1300176"/>
            <a:ext cx="1008000" cy="25200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신청현황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65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7B73A2-5C5A-4CCF-A873-B93BF06CD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166"/>
          <a:stretch/>
        </p:blipFill>
        <p:spPr>
          <a:xfrm>
            <a:off x="1080003" y="501544"/>
            <a:ext cx="2106000" cy="641683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3.3.3. </a:t>
            </a:r>
            <a:r>
              <a:rPr lang="ko-KR" altLang="en-US" dirty="0"/>
              <a:t>신청하기</a:t>
            </a:r>
            <a:r>
              <a:rPr lang="en-US" altLang="ko-KR" dirty="0"/>
              <a:t>_</a:t>
            </a:r>
            <a:r>
              <a:rPr lang="ko-KR" altLang="en-US" dirty="0"/>
              <a:t>신청서 작성 </a:t>
            </a:r>
            <a:r>
              <a:rPr lang="en-US" altLang="ko-KR" dirty="0"/>
              <a:t>(1/5)</a:t>
            </a:r>
            <a:endParaRPr lang="ko-KR" altLang="en-US" dirty="0"/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7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r>
              <a:rPr lang="ko-KR" altLang="en-US" sz="800" dirty="0"/>
              <a:t>이용약관 동의 시 제공되는 </a:t>
            </a:r>
            <a:r>
              <a:rPr lang="en-US" altLang="ko-KR" sz="800" dirty="0"/>
              <a:t>[</a:t>
            </a:r>
            <a:r>
              <a:rPr lang="ko-KR" altLang="en-US" sz="800" dirty="0"/>
              <a:t>신청서 작성</a:t>
            </a:r>
            <a:r>
              <a:rPr lang="en-US" altLang="ko-KR" sz="800" dirty="0"/>
              <a:t>]</a:t>
            </a:r>
            <a:r>
              <a:rPr lang="ko-KR" altLang="en-US" sz="800" dirty="0"/>
              <a:t> 화면</a:t>
            </a:r>
            <a:endParaRPr lang="en-US" altLang="ko-KR" sz="800" dirty="0"/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034924"/>
              </p:ext>
            </p:extLst>
          </p:nvPr>
        </p:nvGraphicFramePr>
        <p:xfrm>
          <a:off x="7920056" y="1642385"/>
          <a:ext cx="3960000" cy="456129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신청 정보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신청회차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신청일 정보 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신청회차는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강조하여 표시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신청자 정보 입력영역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신청자 이름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주민등록번호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주소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전화번호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휴대폰번호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근로유형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근무지명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사업장명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직업분류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세부직업명 필수입력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92305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2-1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이름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회원정보 연동하여 자동완성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수정불가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78217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2-2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주민등록번호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앞자리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 입력 시 뒷자리 입력필드로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입력커서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666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2-3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주소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선택 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주소 검색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 제공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주소검색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API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연동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상세주소까지 팝업에서 작성하여 데이터 연동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수정을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원할경우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선택하여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재검색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진행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최초신청에 한하여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신청완료 시 해당 정보 회원정보로 저장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다음회차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신청 시 자동완성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수정가능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8944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2-4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휴대폰 번호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회원정보 연동하여 자동완성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수정불가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0843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2-5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전화번호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최초신청에 한하여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신청완료 시 해당 정보 회원정보로 저장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다음회차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신청 시 자동완성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수정가능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0215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2-6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근로유형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셀렉박스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선택 시 하단으로 리스트 펼쳐짐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① 일용직근로자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②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특수고용직근로자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③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기타근로자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④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사업소득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유형선택 시 하단에 각 유형별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추가입력항목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제공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4834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근로소득자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근로유형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① 일용직근로자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②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특수고용직근로자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③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기타근로자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선택한 경우 제공되는 </a:t>
                      </a:r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추가입력항목</a:t>
                      </a:r>
                      <a:b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_ 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근무지명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직업분류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세부직업명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5007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사업소득자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근로유형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④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사업소득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선택한 경우 제공되는 </a:t>
                      </a:r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추가입력항목</a:t>
                      </a:r>
                      <a:b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_ 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사업장명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사업자등록번호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사업장소재지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직업분류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세부직업명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167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2-7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팁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직업분류 안내 팝업제공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* 58p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참고</a:t>
                      </a:r>
                      <a:endParaRPr kumimoji="0" lang="ko-KR" altLang="en-US" sz="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" name="Rectangle 127">
            <a:extLst>
              <a:ext uri="{FF2B5EF4-FFF2-40B4-BE49-F238E27FC236}">
                <a16:creationId xmlns:a16="http://schemas.microsoft.com/office/drawing/2014/main" id="{9699C012-415A-4B44-9692-D01A122D82DD}"/>
              </a:ext>
            </a:extLst>
          </p:cNvPr>
          <p:cNvSpPr>
            <a:spLocks noChangeAspect="1"/>
          </p:cNvSpPr>
          <p:nvPr/>
        </p:nvSpPr>
        <p:spPr>
          <a:xfrm>
            <a:off x="1080003" y="501544"/>
            <a:ext cx="2106000" cy="6416837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1372A06-8C9C-4127-948D-0837BB9CDEBA}"/>
              </a:ext>
            </a:extLst>
          </p:cNvPr>
          <p:cNvCxnSpPr>
            <a:cxnSpLocks/>
          </p:cNvCxnSpPr>
          <p:nvPr/>
        </p:nvCxnSpPr>
        <p:spPr>
          <a:xfrm>
            <a:off x="897071" y="649409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44893FD-BCEA-465D-B77D-57C86032C1B7}"/>
              </a:ext>
            </a:extLst>
          </p:cNvPr>
          <p:cNvCxnSpPr>
            <a:cxnSpLocks/>
          </p:cNvCxnSpPr>
          <p:nvPr/>
        </p:nvCxnSpPr>
        <p:spPr>
          <a:xfrm>
            <a:off x="897071" y="1014534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DC31C41-0518-4815-A978-2303C4ED9DD0}"/>
              </a:ext>
            </a:extLst>
          </p:cNvPr>
          <p:cNvCxnSpPr>
            <a:cxnSpLocks/>
          </p:cNvCxnSpPr>
          <p:nvPr/>
        </p:nvCxnSpPr>
        <p:spPr>
          <a:xfrm>
            <a:off x="958983" y="649409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F66C7D9-1D2E-4874-9485-EACD553B7986}"/>
              </a:ext>
            </a:extLst>
          </p:cNvPr>
          <p:cNvSpPr txBox="1"/>
          <p:nvPr/>
        </p:nvSpPr>
        <p:spPr>
          <a:xfrm>
            <a:off x="694582" y="762721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B8D7605-DF5D-4B4E-99CB-B75E4485C835}"/>
              </a:ext>
            </a:extLst>
          </p:cNvPr>
          <p:cNvSpPr/>
          <p:nvPr/>
        </p:nvSpPr>
        <p:spPr>
          <a:xfrm>
            <a:off x="1121038" y="2381574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BCAB73D-EC13-4733-9BA3-2FE5318E64A6}"/>
              </a:ext>
            </a:extLst>
          </p:cNvPr>
          <p:cNvCxnSpPr>
            <a:cxnSpLocks/>
          </p:cNvCxnSpPr>
          <p:nvPr/>
        </p:nvCxnSpPr>
        <p:spPr>
          <a:xfrm>
            <a:off x="897071" y="1650706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57646E9-C498-4133-99AA-0A676E0C4C05}"/>
              </a:ext>
            </a:extLst>
          </p:cNvPr>
          <p:cNvCxnSpPr>
            <a:cxnSpLocks/>
          </p:cNvCxnSpPr>
          <p:nvPr/>
        </p:nvCxnSpPr>
        <p:spPr>
          <a:xfrm>
            <a:off x="958983" y="1014534"/>
            <a:ext cx="0" cy="1252916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CF24F9-A7F2-4CDC-91A1-A7D915AFC3A7}"/>
              </a:ext>
            </a:extLst>
          </p:cNvPr>
          <p:cNvSpPr txBox="1"/>
          <p:nvPr/>
        </p:nvSpPr>
        <p:spPr>
          <a:xfrm>
            <a:off x="600005" y="1271064"/>
            <a:ext cx="450444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Task Title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E16EC10-C156-4D1B-AA89-33E6362CE0C9}"/>
              </a:ext>
            </a:extLst>
          </p:cNvPr>
          <p:cNvCxnSpPr>
            <a:cxnSpLocks/>
          </p:cNvCxnSpPr>
          <p:nvPr/>
        </p:nvCxnSpPr>
        <p:spPr>
          <a:xfrm>
            <a:off x="897071" y="2267450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C869FE6-DF97-45DE-981F-91D6845CFEB0}"/>
              </a:ext>
            </a:extLst>
          </p:cNvPr>
          <p:cNvCxnSpPr>
            <a:cxnSpLocks/>
          </p:cNvCxnSpPr>
          <p:nvPr/>
        </p:nvCxnSpPr>
        <p:spPr>
          <a:xfrm>
            <a:off x="897071" y="1807868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1846CDA-5DC4-46CB-95B9-063274ACC268}"/>
              </a:ext>
            </a:extLst>
          </p:cNvPr>
          <p:cNvSpPr txBox="1"/>
          <p:nvPr/>
        </p:nvSpPr>
        <p:spPr>
          <a:xfrm>
            <a:off x="513443" y="1667732"/>
            <a:ext cx="537006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Process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Tip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70EB58A-91E8-4DDD-9CC2-9E03C5328E48}"/>
              </a:ext>
            </a:extLst>
          </p:cNvPr>
          <p:cNvSpPr txBox="1"/>
          <p:nvPr/>
        </p:nvSpPr>
        <p:spPr>
          <a:xfrm>
            <a:off x="614432" y="1976104"/>
            <a:ext cx="43601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Info. area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AD94272-6BD8-4622-8EBA-EBFB5FD08109}"/>
              </a:ext>
            </a:extLst>
          </p:cNvPr>
          <p:cNvSpPr/>
          <p:nvPr/>
        </p:nvSpPr>
        <p:spPr>
          <a:xfrm>
            <a:off x="1013290" y="1914899"/>
            <a:ext cx="2220428" cy="292098"/>
          </a:xfrm>
          <a:prstGeom prst="rect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5CE684A-B1F8-4AB6-8F87-D0D5E8977591}"/>
              </a:ext>
            </a:extLst>
          </p:cNvPr>
          <p:cNvSpPr/>
          <p:nvPr/>
        </p:nvSpPr>
        <p:spPr>
          <a:xfrm>
            <a:off x="3140225" y="1824894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1C074A55-EE02-4548-8620-89006B3A408C}"/>
              </a:ext>
            </a:extLst>
          </p:cNvPr>
          <p:cNvSpPr/>
          <p:nvPr/>
        </p:nvSpPr>
        <p:spPr>
          <a:xfrm>
            <a:off x="1080003" y="2860934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2-1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8390718-A335-4EFA-9B35-3717B1E1BCC4}"/>
              </a:ext>
            </a:extLst>
          </p:cNvPr>
          <p:cNvSpPr/>
          <p:nvPr/>
        </p:nvSpPr>
        <p:spPr>
          <a:xfrm>
            <a:off x="1080003" y="3435641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2-2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C690CEC-4FA0-41BE-AE6B-A74A0FD4147A}"/>
              </a:ext>
            </a:extLst>
          </p:cNvPr>
          <p:cNvSpPr/>
          <p:nvPr/>
        </p:nvSpPr>
        <p:spPr>
          <a:xfrm>
            <a:off x="1080003" y="4015084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2-3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F5C5280-B4A5-4B37-88F0-B0330E781C14}"/>
              </a:ext>
            </a:extLst>
          </p:cNvPr>
          <p:cNvSpPr/>
          <p:nvPr/>
        </p:nvSpPr>
        <p:spPr>
          <a:xfrm>
            <a:off x="1080003" y="4921758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2-4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5F8E893F-D583-4F5D-BD58-6428DE95F11F}"/>
              </a:ext>
            </a:extLst>
          </p:cNvPr>
          <p:cNvSpPr/>
          <p:nvPr/>
        </p:nvSpPr>
        <p:spPr>
          <a:xfrm>
            <a:off x="1080003" y="550580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2-5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DE63A003-635C-4712-9433-BFEE3F17B9C7}"/>
              </a:ext>
            </a:extLst>
          </p:cNvPr>
          <p:cNvSpPr/>
          <p:nvPr/>
        </p:nvSpPr>
        <p:spPr>
          <a:xfrm>
            <a:off x="1080003" y="6513462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2-6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F03B966-06AE-4AE5-8F0A-135312E82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2476" y="909991"/>
            <a:ext cx="1800000" cy="1664384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02CD33D-DCFA-4A87-BD3B-A47B14D178E2}"/>
              </a:ext>
            </a:extLst>
          </p:cNvPr>
          <p:cNvSpPr txBox="1"/>
          <p:nvPr/>
        </p:nvSpPr>
        <p:spPr>
          <a:xfrm>
            <a:off x="3872207" y="709047"/>
            <a:ext cx="1524456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근로유형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근로소득자선택한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77AAB1-5DF8-4739-9D13-BC0863685AC2}"/>
              </a:ext>
            </a:extLst>
          </p:cNvPr>
          <p:cNvSpPr txBox="1"/>
          <p:nvPr/>
        </p:nvSpPr>
        <p:spPr>
          <a:xfrm>
            <a:off x="3872207" y="2956693"/>
            <a:ext cx="1553310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근로유형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사업소득자 선택한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644D46F1-D70A-48B0-B527-58B6A125DA7D}"/>
              </a:ext>
            </a:extLst>
          </p:cNvPr>
          <p:cNvSpPr/>
          <p:nvPr/>
        </p:nvSpPr>
        <p:spPr>
          <a:xfrm>
            <a:off x="4558862" y="1494340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2-7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FA3837-181D-4DE1-A962-3921E4F6E4A5}"/>
              </a:ext>
            </a:extLst>
          </p:cNvPr>
          <p:cNvSpPr/>
          <p:nvPr/>
        </p:nvSpPr>
        <p:spPr>
          <a:xfrm>
            <a:off x="7920056" y="788227"/>
            <a:ext cx="1152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U_apply_002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B63E31-5C6C-43C7-81E2-55130C2FD4F6}"/>
              </a:ext>
            </a:extLst>
          </p:cNvPr>
          <p:cNvSpPr/>
          <p:nvPr/>
        </p:nvSpPr>
        <p:spPr>
          <a:xfrm>
            <a:off x="11096625" y="0"/>
            <a:ext cx="1095375" cy="5597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 1.05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883AE9F-B581-452A-9AB5-9CC5177CA1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6761"/>
          <a:stretch/>
        </p:blipFill>
        <p:spPr>
          <a:xfrm>
            <a:off x="3992476" y="3163854"/>
            <a:ext cx="1800000" cy="325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27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E12EC80-58F5-4312-A89B-853AC2FB70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9" b="64453"/>
          <a:stretch/>
        </p:blipFill>
        <p:spPr>
          <a:xfrm>
            <a:off x="1080003" y="1079999"/>
            <a:ext cx="2106000" cy="234900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4859D24-802D-4404-AE64-7AA2A4F246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26" b="34312"/>
          <a:stretch/>
        </p:blipFill>
        <p:spPr>
          <a:xfrm>
            <a:off x="1080003" y="3001898"/>
            <a:ext cx="2106000" cy="3138353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3.3.3. </a:t>
            </a:r>
            <a:r>
              <a:rPr lang="ko-KR" altLang="en-US" dirty="0"/>
              <a:t>신청하기</a:t>
            </a:r>
            <a:r>
              <a:rPr lang="en-US" altLang="ko-KR" dirty="0"/>
              <a:t>_</a:t>
            </a:r>
            <a:r>
              <a:rPr lang="ko-KR" altLang="en-US" dirty="0"/>
              <a:t>신청서 작성 </a:t>
            </a:r>
            <a:r>
              <a:rPr lang="en-US" altLang="ko-KR" dirty="0"/>
              <a:t>(2/5)</a:t>
            </a:r>
            <a:endParaRPr lang="ko-KR" altLang="en-US" dirty="0"/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7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r>
              <a:rPr lang="ko-KR" altLang="en-US" sz="800" dirty="0"/>
              <a:t>이용약관 동의 시 제공되는 </a:t>
            </a:r>
            <a:r>
              <a:rPr lang="en-US" altLang="ko-KR" sz="800" dirty="0"/>
              <a:t>[</a:t>
            </a:r>
            <a:r>
              <a:rPr lang="ko-KR" altLang="en-US" sz="800" dirty="0"/>
              <a:t>신청서 작성</a:t>
            </a:r>
            <a:r>
              <a:rPr lang="en-US" altLang="ko-KR" sz="800"/>
              <a:t>]</a:t>
            </a:r>
            <a:r>
              <a:rPr lang="ko-KR" altLang="en-US" sz="800"/>
              <a:t> 화면</a:t>
            </a:r>
            <a:endParaRPr lang="en-US" altLang="ko-KR" sz="800" dirty="0"/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459143"/>
              </p:ext>
            </p:extLst>
          </p:nvPr>
        </p:nvGraphicFramePr>
        <p:xfrm>
          <a:off x="7920056" y="1642385"/>
          <a:ext cx="3960000" cy="174239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가구원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 정보 입력영역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관계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필수입력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3-1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관계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셀렉박스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선택 시 하단으로 리스트 펼쳐짐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①배우자 ②직계혈족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부모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직계혈족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의 배우자 ④배우자의 직계혈족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시부모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장인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장모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⑤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배우자의 자녀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  <a:cs typeface="+mn-cs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92305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3-2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추가 버튼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버튼을 통해 입력영역 추가 생성 가능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직전 입력영역은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등록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상태로 변경되며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우측상단에 삭제버튼 제공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  <a:cs typeface="+mn-cs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8082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3-3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삭제 버튼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해당 입력정보 삭제됨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  <a:cs typeface="+mn-cs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343614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102CD33D-DCFA-4A87-BD3B-A47B14D178E2}"/>
              </a:ext>
            </a:extLst>
          </p:cNvPr>
          <p:cNvSpPr txBox="1"/>
          <p:nvPr/>
        </p:nvSpPr>
        <p:spPr>
          <a:xfrm>
            <a:off x="3872207" y="1193877"/>
            <a:ext cx="1136530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가구원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정보 추가한 형태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Rectangle 127">
            <a:extLst>
              <a:ext uri="{FF2B5EF4-FFF2-40B4-BE49-F238E27FC236}">
                <a16:creationId xmlns:a16="http://schemas.microsoft.com/office/drawing/2014/main" id="{63BD30CA-84D8-4A87-AC63-D937530ABA3C}"/>
              </a:ext>
            </a:extLst>
          </p:cNvPr>
          <p:cNvSpPr>
            <a:spLocks noChangeAspect="1"/>
          </p:cNvSpPr>
          <p:nvPr/>
        </p:nvSpPr>
        <p:spPr>
          <a:xfrm>
            <a:off x="1080003" y="1079999"/>
            <a:ext cx="2106000" cy="506779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0E755C3-A141-4295-9F1F-C6F2F355E741}"/>
              </a:ext>
            </a:extLst>
          </p:cNvPr>
          <p:cNvSpPr/>
          <p:nvPr/>
        </p:nvSpPr>
        <p:spPr>
          <a:xfrm>
            <a:off x="958983" y="6076441"/>
            <a:ext cx="2374767" cy="2189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784E508-2C36-4461-84FA-26FEE913C0D6}"/>
              </a:ext>
            </a:extLst>
          </p:cNvPr>
          <p:cNvSpPr/>
          <p:nvPr/>
        </p:nvSpPr>
        <p:spPr>
          <a:xfrm>
            <a:off x="958983" y="970543"/>
            <a:ext cx="2374767" cy="2189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ED55FF5-BC83-42B8-B315-C10C688B7D90}"/>
              </a:ext>
            </a:extLst>
          </p:cNvPr>
          <p:cNvSpPr/>
          <p:nvPr/>
        </p:nvSpPr>
        <p:spPr>
          <a:xfrm>
            <a:off x="1121038" y="306589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9ECE2C-F67D-4437-92AB-DA4C66E57A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66" b="42695"/>
          <a:stretch/>
        </p:blipFill>
        <p:spPr>
          <a:xfrm>
            <a:off x="3990000" y="1389691"/>
            <a:ext cx="2106000" cy="413984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DF9B120-82F0-4397-B9B8-CE733BC592E4}"/>
              </a:ext>
            </a:extLst>
          </p:cNvPr>
          <p:cNvCxnSpPr>
            <a:cxnSpLocks/>
          </p:cNvCxnSpPr>
          <p:nvPr/>
        </p:nvCxnSpPr>
        <p:spPr>
          <a:xfrm>
            <a:off x="3990000" y="1389691"/>
            <a:ext cx="0" cy="4139841"/>
          </a:xfrm>
          <a:prstGeom prst="line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960A06E-228F-4D50-86B5-BFD5B38DCBE0}"/>
              </a:ext>
            </a:extLst>
          </p:cNvPr>
          <p:cNvCxnSpPr>
            <a:cxnSpLocks/>
          </p:cNvCxnSpPr>
          <p:nvPr/>
        </p:nvCxnSpPr>
        <p:spPr>
          <a:xfrm>
            <a:off x="6096000" y="1389691"/>
            <a:ext cx="0" cy="4139841"/>
          </a:xfrm>
          <a:prstGeom prst="line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3BE907-1137-4360-B0CC-E02200A08A89}"/>
              </a:ext>
            </a:extLst>
          </p:cNvPr>
          <p:cNvSpPr/>
          <p:nvPr/>
        </p:nvSpPr>
        <p:spPr>
          <a:xfrm>
            <a:off x="3934034" y="3619500"/>
            <a:ext cx="2220428" cy="1848809"/>
          </a:xfrm>
          <a:prstGeom prst="rect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36EB58A-69E1-49AB-8063-7FC6E306F93A}"/>
              </a:ext>
            </a:extLst>
          </p:cNvPr>
          <p:cNvSpPr/>
          <p:nvPr/>
        </p:nvSpPr>
        <p:spPr>
          <a:xfrm>
            <a:off x="1243824" y="5079146"/>
            <a:ext cx="1773220" cy="371911"/>
          </a:xfrm>
          <a:prstGeom prst="rect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6F5FE0E-C812-4A07-9045-765280136277}"/>
              </a:ext>
            </a:extLst>
          </p:cNvPr>
          <p:cNvSpPr/>
          <p:nvPr/>
        </p:nvSpPr>
        <p:spPr>
          <a:xfrm>
            <a:off x="1211038" y="5055334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0ED529A-0159-463B-81EE-E37E921CBE9C}"/>
              </a:ext>
            </a:extLst>
          </p:cNvPr>
          <p:cNvCxnSpPr>
            <a:stCxn id="79" idx="3"/>
            <a:endCxn id="75" idx="1"/>
          </p:cNvCxnSpPr>
          <p:nvPr/>
        </p:nvCxnSpPr>
        <p:spPr>
          <a:xfrm flipV="1">
            <a:off x="3017044" y="4543905"/>
            <a:ext cx="916990" cy="72119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4AE89849-1C34-48C3-9682-333ABDE8BDB2}"/>
              </a:ext>
            </a:extLst>
          </p:cNvPr>
          <p:cNvSpPr/>
          <p:nvPr/>
        </p:nvSpPr>
        <p:spPr>
          <a:xfrm>
            <a:off x="5527838" y="2049391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CF0012EE-5AAE-451B-B1CF-F2C49BE04C13}"/>
              </a:ext>
            </a:extLst>
          </p:cNvPr>
          <p:cNvSpPr/>
          <p:nvPr/>
        </p:nvSpPr>
        <p:spPr>
          <a:xfrm>
            <a:off x="1080002" y="3822283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6396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1E15C936-75AB-4629-999B-8C6A553A8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27" b="21375"/>
          <a:stretch/>
        </p:blipFill>
        <p:spPr>
          <a:xfrm>
            <a:off x="1080003" y="1114681"/>
            <a:ext cx="2106000" cy="5461304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3.3.3. </a:t>
            </a:r>
            <a:r>
              <a:rPr lang="ko-KR" altLang="en-US" dirty="0"/>
              <a:t>신청하기</a:t>
            </a:r>
            <a:r>
              <a:rPr lang="en-US" altLang="ko-KR" dirty="0"/>
              <a:t>_</a:t>
            </a:r>
            <a:r>
              <a:rPr lang="ko-KR" altLang="en-US" dirty="0"/>
              <a:t>신청서 작성 </a:t>
            </a:r>
            <a:r>
              <a:rPr lang="en-US" altLang="ko-KR" dirty="0"/>
              <a:t>(3/5)</a:t>
            </a:r>
            <a:endParaRPr lang="ko-KR" altLang="en-US" dirty="0"/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7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r>
              <a:rPr lang="ko-KR" altLang="en-US" sz="800" dirty="0"/>
              <a:t>이용약관 동의 시 제공되는 </a:t>
            </a:r>
            <a:r>
              <a:rPr lang="en-US" altLang="ko-KR" sz="800" dirty="0"/>
              <a:t>[</a:t>
            </a:r>
            <a:r>
              <a:rPr lang="ko-KR" altLang="en-US" sz="800" dirty="0"/>
              <a:t>신청서 작성</a:t>
            </a:r>
            <a:r>
              <a:rPr lang="en-US" altLang="ko-KR" sz="800"/>
              <a:t>]</a:t>
            </a:r>
            <a:r>
              <a:rPr lang="ko-KR" altLang="en-US" sz="800"/>
              <a:t> 화면</a:t>
            </a:r>
            <a:endParaRPr lang="en-US" altLang="ko-KR" sz="800" dirty="0"/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017670"/>
              </p:ext>
            </p:extLst>
          </p:nvPr>
        </p:nvGraphicFramePr>
        <p:xfrm>
          <a:off x="7920056" y="1642385"/>
          <a:ext cx="3960000" cy="501498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병가정보 입력영역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이용기간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의료기관 정보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질병유형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질병명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서류첨부 필수 입력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4-0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병가서류안내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병가증명서류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안내 팝업 제공</a:t>
                      </a:r>
                      <a:endParaRPr kumimoji="0" lang="ko-KR" altLang="en-US" sz="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902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4-1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이전 신청내역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이전 신청내역 팝업으로 제공</a:t>
                      </a:r>
                      <a:br>
                        <a:rPr kumimoji="0" lang="en-US" altLang="ko-KR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해당 신청자의 이전 신청내역 조회가능</a:t>
                      </a:r>
                      <a:br>
                        <a:rPr kumimoji="0" lang="en-US" altLang="ko-KR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* 2022</a:t>
                      </a:r>
                      <a:r>
                        <a:rPr kumimoji="0" lang="ko-KR" alt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</a:t>
                      </a:r>
                      <a:r>
                        <a:rPr kumimoji="0" lang="en-US" altLang="ko-KR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</a:t>
                      </a:r>
                      <a:r>
                        <a:rPr kumimoji="0" lang="ko-KR" alt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월 이전 신청내역 있는 경우 기본정보에 입력한 주민등록번호로 통계 시스템 데이터 조회하여 제공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92305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4-2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금년 잔여신청일 정보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신청년도의 잔여신청일 정보 제공</a:t>
                      </a:r>
                      <a:br>
                        <a:rPr kumimoji="0" lang="en-US" altLang="ko-KR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검진</a:t>
                      </a:r>
                      <a:r>
                        <a:rPr kumimoji="0" lang="en-US" altLang="ko-KR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입원</a:t>
                      </a:r>
                      <a:r>
                        <a:rPr kumimoji="0" lang="en-US" altLang="ko-KR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입원연계 외래</a:t>
                      </a:r>
                      <a:r>
                        <a:rPr kumimoji="0" lang="en-US" altLang="ko-KR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일수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8082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4-3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구분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셀렉박스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하단으로 리스트 펼쳐짐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입원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입원연계 외래진료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공단건강검진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코로나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19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백신 이상반응 치료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구분값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선택 시 하단에 각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추가입력항목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잔여신청일이 없는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값 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선택불가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선택값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초기화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선택하세요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표시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34361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4-4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추가 버튼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버튼을 통해 입력영역 추가 생성 가능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직전 입력영역은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등록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상태로 변경되며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우측상단에 삭제버튼 제공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* &lt;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가구원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정보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&gt;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입력영역과 동일 기능</a:t>
                      </a:r>
                      <a:endParaRPr lang="ko-KR" altLang="en-US" sz="800" kern="1200" dirty="0">
                        <a:solidFill>
                          <a:srgbClr val="FF0000"/>
                        </a:solidFill>
                        <a:latin typeface="+mn-lt"/>
                        <a:ea typeface="나눔고딕" pitchFamily="50" charset="-127"/>
                        <a:cs typeface="+mn-cs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8689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4-5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이용기간 입력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구분값에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따라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입력폼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형태 상이함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입원 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이용기간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기간입력폼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구분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입원연계 외래진료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공단건강검진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코로나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19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이상반응 치료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이용기간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날짜입력폼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제공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기간 입력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입력폼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우측상단에 일수 표시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자동계산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  <a:cs typeface="+mn-cs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0510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입력한 기간이 신청가능한 잔여일수를 초과한 경우 신청불가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선택값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초기화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426121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102CD33D-DCFA-4A87-BD3B-A47B14D178E2}"/>
              </a:ext>
            </a:extLst>
          </p:cNvPr>
          <p:cNvSpPr txBox="1"/>
          <p:nvPr/>
        </p:nvSpPr>
        <p:spPr>
          <a:xfrm>
            <a:off x="3872207" y="924906"/>
            <a:ext cx="1293624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4-3.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구분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입원 선택한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Rectangle 127">
            <a:extLst>
              <a:ext uri="{FF2B5EF4-FFF2-40B4-BE49-F238E27FC236}">
                <a16:creationId xmlns:a16="http://schemas.microsoft.com/office/drawing/2014/main" id="{63BD30CA-84D8-4A87-AC63-D937530ABA3C}"/>
              </a:ext>
            </a:extLst>
          </p:cNvPr>
          <p:cNvSpPr>
            <a:spLocks noChangeAspect="1"/>
          </p:cNvSpPr>
          <p:nvPr/>
        </p:nvSpPr>
        <p:spPr>
          <a:xfrm>
            <a:off x="1080003" y="1079999"/>
            <a:ext cx="2106000" cy="5495986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784E508-2C36-4461-84FA-26FEE913C0D6}"/>
              </a:ext>
            </a:extLst>
          </p:cNvPr>
          <p:cNvSpPr/>
          <p:nvPr/>
        </p:nvSpPr>
        <p:spPr>
          <a:xfrm>
            <a:off x="958983" y="895770"/>
            <a:ext cx="2374767" cy="2189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19E06AD6-864B-4C6A-8426-007935C35FAA}"/>
              </a:ext>
            </a:extLst>
          </p:cNvPr>
          <p:cNvSpPr/>
          <p:nvPr/>
        </p:nvSpPr>
        <p:spPr>
          <a:xfrm>
            <a:off x="1121038" y="1740810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8E9335F-15D8-457C-ADE4-450D0AA3BA24}"/>
              </a:ext>
            </a:extLst>
          </p:cNvPr>
          <p:cNvSpPr/>
          <p:nvPr/>
        </p:nvSpPr>
        <p:spPr>
          <a:xfrm>
            <a:off x="1859942" y="2046497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4-1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588D45B-7EC1-4124-9D2F-F8AB54832F36}"/>
              </a:ext>
            </a:extLst>
          </p:cNvPr>
          <p:cNvSpPr/>
          <p:nvPr/>
        </p:nvSpPr>
        <p:spPr>
          <a:xfrm>
            <a:off x="1170002" y="2440918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4-2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2BBB7D9-304B-47BA-8D5A-B1D9A26B878D}"/>
              </a:ext>
            </a:extLst>
          </p:cNvPr>
          <p:cNvSpPr/>
          <p:nvPr/>
        </p:nvSpPr>
        <p:spPr>
          <a:xfrm>
            <a:off x="1082883" y="3042508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4-3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F7DE95-D197-4423-9D13-446ABCA72F27}"/>
              </a:ext>
            </a:extLst>
          </p:cNvPr>
          <p:cNvSpPr/>
          <p:nvPr/>
        </p:nvSpPr>
        <p:spPr>
          <a:xfrm>
            <a:off x="1181968" y="3686567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4-4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7812865-39C6-44FC-8372-A29DBEE47556}"/>
              </a:ext>
            </a:extLst>
          </p:cNvPr>
          <p:cNvSpPr/>
          <p:nvPr/>
        </p:nvSpPr>
        <p:spPr>
          <a:xfrm>
            <a:off x="3752252" y="1680446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4-5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526C370-1537-491B-BDF2-32D8B2AF65A8}"/>
              </a:ext>
            </a:extLst>
          </p:cNvPr>
          <p:cNvGrpSpPr/>
          <p:nvPr/>
        </p:nvGrpSpPr>
        <p:grpSpPr>
          <a:xfrm>
            <a:off x="3872207" y="4949867"/>
            <a:ext cx="1638000" cy="754804"/>
            <a:chOff x="3872208" y="3016529"/>
            <a:chExt cx="1638000" cy="754804"/>
          </a:xfrm>
        </p:grpSpPr>
        <p:sp>
          <p:nvSpPr>
            <p:cNvPr id="39" name="직사각형 603">
              <a:extLst>
                <a:ext uri="{FF2B5EF4-FFF2-40B4-BE49-F238E27FC236}">
                  <a16:creationId xmlns:a16="http://schemas.microsoft.com/office/drawing/2014/main" id="{9ECB040F-6FD5-4920-BDF0-838DBE76997B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신청가능한 잔여일수가 없습니다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40" name="직사각형 609">
              <a:extLst>
                <a:ext uri="{FF2B5EF4-FFF2-40B4-BE49-F238E27FC236}">
                  <a16:creationId xmlns:a16="http://schemas.microsoft.com/office/drawing/2014/main" id="{A45E75BD-0B52-4199-A430-8F4911F0900B}"/>
                </a:ext>
              </a:extLst>
            </p:cNvPr>
            <p:cNvSpPr/>
            <p:nvPr/>
          </p:nvSpPr>
          <p:spPr>
            <a:xfrm>
              <a:off x="3872208" y="3519333"/>
              <a:ext cx="1638000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7B942B6-5F43-4E7D-B1D3-6DB93CB422B2}"/>
              </a:ext>
            </a:extLst>
          </p:cNvPr>
          <p:cNvSpPr txBox="1"/>
          <p:nvPr/>
        </p:nvSpPr>
        <p:spPr>
          <a:xfrm>
            <a:off x="3872207" y="4754054"/>
            <a:ext cx="1328890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4-4.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잔여신청일수 없는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6F0B38-67E6-4DBA-B68E-201A96CCC520}"/>
              </a:ext>
            </a:extLst>
          </p:cNvPr>
          <p:cNvSpPr txBox="1"/>
          <p:nvPr/>
        </p:nvSpPr>
        <p:spPr>
          <a:xfrm>
            <a:off x="3872207" y="5777374"/>
            <a:ext cx="1538883" cy="676321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선택한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구분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값에 잔여신청일수가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없는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(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선택값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초기화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7070FB6-600D-4F09-99FC-1B1869DB42F6}"/>
              </a:ext>
            </a:extLst>
          </p:cNvPr>
          <p:cNvGrpSpPr/>
          <p:nvPr/>
        </p:nvGrpSpPr>
        <p:grpSpPr>
          <a:xfrm>
            <a:off x="5789999" y="4949867"/>
            <a:ext cx="1638000" cy="754804"/>
            <a:chOff x="3872208" y="3016529"/>
            <a:chExt cx="1638000" cy="754804"/>
          </a:xfrm>
        </p:grpSpPr>
        <p:sp>
          <p:nvSpPr>
            <p:cNvPr id="44" name="직사각형 603">
              <a:extLst>
                <a:ext uri="{FF2B5EF4-FFF2-40B4-BE49-F238E27FC236}">
                  <a16:creationId xmlns:a16="http://schemas.microsoft.com/office/drawing/2014/main" id="{6BC14D6D-4272-4D05-9772-C9C7D7FBB3FD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신청가능한 일수를 초과하였습니다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48" name="직사각형 609">
              <a:extLst>
                <a:ext uri="{FF2B5EF4-FFF2-40B4-BE49-F238E27FC236}">
                  <a16:creationId xmlns:a16="http://schemas.microsoft.com/office/drawing/2014/main" id="{DDCEE1EE-E124-4419-9E60-5F0AA8AB1525}"/>
                </a:ext>
              </a:extLst>
            </p:cNvPr>
            <p:cNvSpPr/>
            <p:nvPr/>
          </p:nvSpPr>
          <p:spPr>
            <a:xfrm>
              <a:off x="3872208" y="3519333"/>
              <a:ext cx="1638000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DEA63ED-FFCB-437F-AD32-8EBE54E1E00E}"/>
              </a:ext>
            </a:extLst>
          </p:cNvPr>
          <p:cNvSpPr txBox="1"/>
          <p:nvPr/>
        </p:nvSpPr>
        <p:spPr>
          <a:xfrm>
            <a:off x="5789999" y="4754054"/>
            <a:ext cx="1425070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4-5.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잔여신청일수 초과한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C31216-D110-4715-B67D-9DF52009DDB8}"/>
              </a:ext>
            </a:extLst>
          </p:cNvPr>
          <p:cNvSpPr txBox="1"/>
          <p:nvPr/>
        </p:nvSpPr>
        <p:spPr>
          <a:xfrm>
            <a:off x="5789999" y="5777374"/>
            <a:ext cx="1585370" cy="676321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입력한 이용기간이 잔여신청일수를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초과한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(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선택값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초기화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46E30AC-C4B7-4300-8078-3F53C8FBF526}"/>
              </a:ext>
            </a:extLst>
          </p:cNvPr>
          <p:cNvSpPr/>
          <p:nvPr/>
        </p:nvSpPr>
        <p:spPr>
          <a:xfrm>
            <a:off x="1170002" y="2046497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4-0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4" name="그래픽 33">
            <a:extLst>
              <a:ext uri="{FF2B5EF4-FFF2-40B4-BE49-F238E27FC236}">
                <a16:creationId xmlns:a16="http://schemas.microsoft.com/office/drawing/2014/main" id="{23805293-EA9B-4C3C-B5CB-50974FED8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6529" y="5755419"/>
            <a:ext cx="1800000" cy="456164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E8ED40-6E39-4A02-9A0F-707BBC8B28D7}"/>
              </a:ext>
            </a:extLst>
          </p:cNvPr>
          <p:cNvSpPr/>
          <p:nvPr/>
        </p:nvSpPr>
        <p:spPr>
          <a:xfrm>
            <a:off x="958983" y="6456118"/>
            <a:ext cx="2374767" cy="2189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0FD1F0AF-8E61-44FA-BC75-7ACFF5C54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9999" y="1155404"/>
            <a:ext cx="1620000" cy="2984795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E5CE6581-034F-43A1-BF99-2E65DB5C3965}"/>
              </a:ext>
            </a:extLst>
          </p:cNvPr>
          <p:cNvSpPr/>
          <p:nvPr/>
        </p:nvSpPr>
        <p:spPr>
          <a:xfrm>
            <a:off x="11111997" y="0"/>
            <a:ext cx="1095375" cy="5597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 1.06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11958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705604F7-86B9-4D2C-AECB-FE9A61F78B08}"/>
              </a:ext>
            </a:extLst>
          </p:cNvPr>
          <p:cNvSpPr txBox="1"/>
          <p:nvPr/>
        </p:nvSpPr>
        <p:spPr>
          <a:xfrm>
            <a:off x="3872207" y="924906"/>
            <a:ext cx="1293624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4-3.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구분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입원 선택한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2" name="그래픽 61">
            <a:extLst>
              <a:ext uri="{FF2B5EF4-FFF2-40B4-BE49-F238E27FC236}">
                <a16:creationId xmlns:a16="http://schemas.microsoft.com/office/drawing/2014/main" id="{7165C7E0-8945-4666-BAEA-68F8252A3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9999" y="1155404"/>
            <a:ext cx="1620000" cy="29847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FC46579-A4E5-4010-B1CE-0AC3ED02DB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27" b="21375"/>
          <a:stretch/>
        </p:blipFill>
        <p:spPr>
          <a:xfrm>
            <a:off x="1080003" y="1114681"/>
            <a:ext cx="2106000" cy="5461304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3.3.3. </a:t>
            </a:r>
            <a:r>
              <a:rPr lang="ko-KR" altLang="en-US" dirty="0"/>
              <a:t>신청하기</a:t>
            </a:r>
            <a:r>
              <a:rPr lang="en-US" altLang="ko-KR" dirty="0"/>
              <a:t>_</a:t>
            </a:r>
            <a:r>
              <a:rPr lang="ko-KR" altLang="en-US" dirty="0"/>
              <a:t>신청서 작성 </a:t>
            </a:r>
            <a:r>
              <a:rPr lang="en-US" altLang="ko-KR" dirty="0"/>
              <a:t>(4/5)</a:t>
            </a:r>
            <a:endParaRPr lang="ko-KR" altLang="en-US" dirty="0"/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7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r>
              <a:rPr lang="ko-KR" altLang="en-US" sz="800" dirty="0"/>
              <a:t>이용약관 동의 시 제공되는 </a:t>
            </a:r>
            <a:r>
              <a:rPr lang="en-US" altLang="ko-KR" sz="800" dirty="0"/>
              <a:t>[</a:t>
            </a:r>
            <a:r>
              <a:rPr lang="ko-KR" altLang="en-US" sz="800" dirty="0"/>
              <a:t>신청서 작성</a:t>
            </a:r>
            <a:r>
              <a:rPr lang="en-US" altLang="ko-KR" sz="800"/>
              <a:t>]</a:t>
            </a:r>
            <a:r>
              <a:rPr lang="ko-KR" altLang="en-US" sz="800"/>
              <a:t> 화면</a:t>
            </a:r>
            <a:endParaRPr lang="en-US" altLang="ko-KR" sz="800" dirty="0"/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934299"/>
              </p:ext>
            </p:extLst>
          </p:nvPr>
        </p:nvGraphicFramePr>
        <p:xfrm>
          <a:off x="7920056" y="1642385"/>
          <a:ext cx="3960000" cy="496886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4-6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검색 버튼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의료기관 검색 팝업 제공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심평원 병원정보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API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연동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의료기관 정보 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 종료 후 검색버튼 사라지고 선택한 의료기관 정보 표시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의료기관유형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의료기관명</a:t>
                      </a:r>
                      <a:b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의료기관 전화번호 정보 수집하지만 사용자 화면에서 표출하진 않음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관리자 화면에서 표출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  <a:cs typeface="+mn-cs"/>
                        </a:rPr>
                        <a:t>   _ [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  <a:cs typeface="+mn-cs"/>
                        </a:rPr>
                        <a:t>수정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  <a:cs typeface="+mn-cs"/>
                        </a:rPr>
                        <a:t>버튼 선택 시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  <a:cs typeface="+mn-cs"/>
                        </a:rPr>
                        <a:t>의료기관 검색 팝업 제공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  <a:cs typeface="+mn-cs"/>
                        </a:rPr>
                        <a:t>       :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  <a:cs typeface="+mn-cs"/>
                        </a:rPr>
                        <a:t>의료기관 정보 수정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  <a:cs typeface="+mn-cs"/>
                        </a:rPr>
                        <a:t>재선택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  <a:cs typeface="+mn-cs"/>
                        </a:rPr>
                        <a:t>가능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3137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4-7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업로드 버튼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서류첨부 팝업 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파일 첨부 후 첨부파일명 리스트로 표시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첨부파일 리스트 우측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삭제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버튼을 통해 파일 삭제 가능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5293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5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계좌정보 입력영역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은행명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계좌정보 필수입력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082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5-1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은행명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셀렉박스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하단으로 리스트 펼쳐짐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3245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5-2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계좌정보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입력필드에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 시 자동 삭제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인증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버튼을 통해 계좌인증 진행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계좌인증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API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연동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신청인 이름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은행명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계좌정보를 통해 확인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인증완료 시 하단에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인증완료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“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표시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인증실패한 경우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41529"/>
                  </a:ext>
                </a:extLst>
              </a:tr>
            </a:tbl>
          </a:graphicData>
        </a:graphic>
      </p:graphicFrame>
      <p:sp>
        <p:nvSpPr>
          <p:cNvPr id="35" name="Rectangle 127">
            <a:extLst>
              <a:ext uri="{FF2B5EF4-FFF2-40B4-BE49-F238E27FC236}">
                <a16:creationId xmlns:a16="http://schemas.microsoft.com/office/drawing/2014/main" id="{63BD30CA-84D8-4A87-AC63-D937530ABA3C}"/>
              </a:ext>
            </a:extLst>
          </p:cNvPr>
          <p:cNvSpPr>
            <a:spLocks noChangeAspect="1"/>
          </p:cNvSpPr>
          <p:nvPr/>
        </p:nvSpPr>
        <p:spPr>
          <a:xfrm>
            <a:off x="1080003" y="1079999"/>
            <a:ext cx="2106000" cy="5450893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784E508-2C36-4461-84FA-26FEE913C0D6}"/>
              </a:ext>
            </a:extLst>
          </p:cNvPr>
          <p:cNvSpPr/>
          <p:nvPr/>
        </p:nvSpPr>
        <p:spPr>
          <a:xfrm>
            <a:off x="958983" y="895770"/>
            <a:ext cx="2374767" cy="2189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19E06AD6-864B-4C6A-8426-007935C35FAA}"/>
              </a:ext>
            </a:extLst>
          </p:cNvPr>
          <p:cNvSpPr/>
          <p:nvPr/>
        </p:nvSpPr>
        <p:spPr>
          <a:xfrm>
            <a:off x="1121038" y="3996638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8E9335F-15D8-457C-ADE4-450D0AA3BA24}"/>
              </a:ext>
            </a:extLst>
          </p:cNvPr>
          <p:cNvSpPr/>
          <p:nvPr/>
        </p:nvSpPr>
        <p:spPr>
          <a:xfrm>
            <a:off x="1085843" y="4731231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5-1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5E4343F-511E-4AA7-9712-CB8EC24EB3F4}"/>
              </a:ext>
            </a:extLst>
          </p:cNvPr>
          <p:cNvSpPr/>
          <p:nvPr/>
        </p:nvSpPr>
        <p:spPr>
          <a:xfrm>
            <a:off x="5138220" y="2201354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4-6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0CFA677-6B0F-40E0-9063-DFBDFDDDC345}"/>
              </a:ext>
            </a:extLst>
          </p:cNvPr>
          <p:cNvSpPr/>
          <p:nvPr/>
        </p:nvSpPr>
        <p:spPr>
          <a:xfrm>
            <a:off x="3858485" y="3821988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4-7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3130AFC3-5705-4185-A4CB-F879FC5033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8388" b="63225"/>
          <a:stretch/>
        </p:blipFill>
        <p:spPr>
          <a:xfrm>
            <a:off x="9311997" y="2803715"/>
            <a:ext cx="1800000" cy="59643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DF8A177F-9004-49ED-A8ED-3879712F17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82129" b="-515"/>
          <a:stretch/>
        </p:blipFill>
        <p:spPr>
          <a:xfrm>
            <a:off x="9311997" y="4020566"/>
            <a:ext cx="1800000" cy="596430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0C2F62D8-2B7E-472F-8D1B-86DFB209ADD8}"/>
              </a:ext>
            </a:extLst>
          </p:cNvPr>
          <p:cNvSpPr/>
          <p:nvPr/>
        </p:nvSpPr>
        <p:spPr>
          <a:xfrm>
            <a:off x="1121038" y="164238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8C9AE33-BDC4-4DA9-BF47-0F654E19C577}"/>
              </a:ext>
            </a:extLst>
          </p:cNvPr>
          <p:cNvSpPr/>
          <p:nvPr/>
        </p:nvSpPr>
        <p:spPr>
          <a:xfrm>
            <a:off x="1085843" y="5287510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5-2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1BC329-BDD4-4BA1-AE47-6EC1D31D4054}"/>
              </a:ext>
            </a:extLst>
          </p:cNvPr>
          <p:cNvGrpSpPr/>
          <p:nvPr/>
        </p:nvGrpSpPr>
        <p:grpSpPr>
          <a:xfrm>
            <a:off x="3872207" y="5061256"/>
            <a:ext cx="1638000" cy="754804"/>
            <a:chOff x="3872208" y="3016529"/>
            <a:chExt cx="1638000" cy="754804"/>
          </a:xfrm>
        </p:grpSpPr>
        <p:sp>
          <p:nvSpPr>
            <p:cNvPr id="34" name="직사각형 603">
              <a:extLst>
                <a:ext uri="{FF2B5EF4-FFF2-40B4-BE49-F238E27FC236}">
                  <a16:creationId xmlns:a16="http://schemas.microsoft.com/office/drawing/2014/main" id="{C2F8BC33-4AB5-41AC-9F29-591375684F54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계좌번호를 입력해 주세요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38" name="직사각형 609">
              <a:extLst>
                <a:ext uri="{FF2B5EF4-FFF2-40B4-BE49-F238E27FC236}">
                  <a16:creationId xmlns:a16="http://schemas.microsoft.com/office/drawing/2014/main" id="{A15393D5-ACD7-4444-98E7-A41544F3B7C2}"/>
                </a:ext>
              </a:extLst>
            </p:cNvPr>
            <p:cNvSpPr/>
            <p:nvPr/>
          </p:nvSpPr>
          <p:spPr>
            <a:xfrm>
              <a:off x="3872208" y="3519333"/>
              <a:ext cx="1638000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6060242-447E-4248-9D81-DDAA5D1A6FE0}"/>
              </a:ext>
            </a:extLst>
          </p:cNvPr>
          <p:cNvSpPr txBox="1"/>
          <p:nvPr/>
        </p:nvSpPr>
        <p:spPr>
          <a:xfrm>
            <a:off x="3872207" y="4865443"/>
            <a:ext cx="1232710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5-2.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계좌정보 </a:t>
            </a:r>
            <a:r>
              <a:rPr lang="ko-KR" altLang="en-US" sz="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미입력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8EE6AD-97D9-401E-8FA9-80BD3C46B99A}"/>
              </a:ext>
            </a:extLst>
          </p:cNvPr>
          <p:cNvSpPr txBox="1"/>
          <p:nvPr/>
        </p:nvSpPr>
        <p:spPr>
          <a:xfrm>
            <a:off x="3872207" y="5888763"/>
            <a:ext cx="1362552" cy="268517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69EFA32-843A-4C51-A8FE-9B94AA43FB89}"/>
              </a:ext>
            </a:extLst>
          </p:cNvPr>
          <p:cNvGrpSpPr/>
          <p:nvPr/>
        </p:nvGrpSpPr>
        <p:grpSpPr>
          <a:xfrm>
            <a:off x="5789999" y="5061256"/>
            <a:ext cx="1638000" cy="754804"/>
            <a:chOff x="3872208" y="3016529"/>
            <a:chExt cx="1638000" cy="754804"/>
          </a:xfrm>
        </p:grpSpPr>
        <p:sp>
          <p:nvSpPr>
            <p:cNvPr id="28" name="직사각형 603">
              <a:extLst>
                <a:ext uri="{FF2B5EF4-FFF2-40B4-BE49-F238E27FC236}">
                  <a16:creationId xmlns:a16="http://schemas.microsoft.com/office/drawing/2014/main" id="{3DC2448B-5944-4EB2-8D4B-38AA22B9C0F0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거래할 수 없는 계좌입니다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 </a:t>
              </a: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해당 은행에 확인하세요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.’</a:t>
              </a:r>
            </a:p>
          </p:txBody>
        </p:sp>
        <p:sp>
          <p:nvSpPr>
            <p:cNvPr id="30" name="직사각형 609">
              <a:extLst>
                <a:ext uri="{FF2B5EF4-FFF2-40B4-BE49-F238E27FC236}">
                  <a16:creationId xmlns:a16="http://schemas.microsoft.com/office/drawing/2014/main" id="{9620412D-BC57-4C28-81BB-B36195BC8B1B}"/>
                </a:ext>
              </a:extLst>
            </p:cNvPr>
            <p:cNvSpPr/>
            <p:nvPr/>
          </p:nvSpPr>
          <p:spPr>
            <a:xfrm>
              <a:off x="3872208" y="3519333"/>
              <a:ext cx="1638000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9EF89CE-1CB0-4794-A78D-787C4CB2C4D6}"/>
              </a:ext>
            </a:extLst>
          </p:cNvPr>
          <p:cNvSpPr txBox="1"/>
          <p:nvPr/>
        </p:nvSpPr>
        <p:spPr>
          <a:xfrm>
            <a:off x="5789999" y="4865443"/>
            <a:ext cx="1136530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5-2.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정상계좌 아닌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D7B196-163A-4847-8B22-9323D32ADE32}"/>
              </a:ext>
            </a:extLst>
          </p:cNvPr>
          <p:cNvSpPr txBox="1"/>
          <p:nvPr/>
        </p:nvSpPr>
        <p:spPr>
          <a:xfrm>
            <a:off x="5789999" y="5888763"/>
            <a:ext cx="1588576" cy="714793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결과코드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131 ~137, 144 ~ 145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경우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“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인증실패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AEEAAD2-9F71-4FAE-A000-F12B9EA57FE8}"/>
              </a:ext>
            </a:extLst>
          </p:cNvPr>
          <p:cNvSpPr/>
          <p:nvPr/>
        </p:nvSpPr>
        <p:spPr>
          <a:xfrm>
            <a:off x="958983" y="6456118"/>
            <a:ext cx="2374767" cy="2189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A11F87B-72FF-4506-8654-620A22258D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11997" y="6027542"/>
            <a:ext cx="1620000" cy="399452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154C2B9B-6E8A-4B72-9BB1-13A0E491374D}"/>
              </a:ext>
            </a:extLst>
          </p:cNvPr>
          <p:cNvGrpSpPr/>
          <p:nvPr/>
        </p:nvGrpSpPr>
        <p:grpSpPr>
          <a:xfrm>
            <a:off x="5789999" y="3122314"/>
            <a:ext cx="1638000" cy="754804"/>
            <a:chOff x="3872208" y="3016529"/>
            <a:chExt cx="1638000" cy="754804"/>
          </a:xfrm>
        </p:grpSpPr>
        <p:sp>
          <p:nvSpPr>
            <p:cNvPr id="50" name="직사각형 603">
              <a:extLst>
                <a:ext uri="{FF2B5EF4-FFF2-40B4-BE49-F238E27FC236}">
                  <a16:creationId xmlns:a16="http://schemas.microsoft.com/office/drawing/2014/main" id="{A963DDCE-D1B7-444E-890F-610458191FAA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신청인 본인계좌가 아닌 경우 온라인 </a:t>
              </a:r>
              <a:r>
                <a:rPr lang="ko-KR" altLang="en-US" sz="800" dirty="0" err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신청불가합니다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51" name="직사각형 609">
              <a:extLst>
                <a:ext uri="{FF2B5EF4-FFF2-40B4-BE49-F238E27FC236}">
                  <a16:creationId xmlns:a16="http://schemas.microsoft.com/office/drawing/2014/main" id="{0A201E6F-0905-46F6-8E06-0B472FFA816B}"/>
                </a:ext>
              </a:extLst>
            </p:cNvPr>
            <p:cNvSpPr/>
            <p:nvPr/>
          </p:nvSpPr>
          <p:spPr>
            <a:xfrm>
              <a:off x="3872208" y="3519333"/>
              <a:ext cx="1638000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2283552-528B-4CCD-B6CB-5C5D3C44AC74}"/>
              </a:ext>
            </a:extLst>
          </p:cNvPr>
          <p:cNvSpPr txBox="1"/>
          <p:nvPr/>
        </p:nvSpPr>
        <p:spPr>
          <a:xfrm>
            <a:off x="5789999" y="2926501"/>
            <a:ext cx="1136530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5-2.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본인계좌 아닌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22E15B-0045-4FE8-B5F3-D857B79332A6}"/>
              </a:ext>
            </a:extLst>
          </p:cNvPr>
          <p:cNvSpPr txBox="1"/>
          <p:nvPr/>
        </p:nvSpPr>
        <p:spPr>
          <a:xfrm>
            <a:off x="5789999" y="3949821"/>
            <a:ext cx="1548501" cy="676321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신청인 이름과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은행명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계좌정보가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불일치한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계좌정보 값만 초기화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2ED5022-0AAD-4F40-A02E-159C26D6873D}"/>
              </a:ext>
            </a:extLst>
          </p:cNvPr>
          <p:cNvGrpSpPr/>
          <p:nvPr/>
        </p:nvGrpSpPr>
        <p:grpSpPr>
          <a:xfrm>
            <a:off x="5789999" y="1365755"/>
            <a:ext cx="1638000" cy="754804"/>
            <a:chOff x="3872208" y="3016529"/>
            <a:chExt cx="1638000" cy="754804"/>
          </a:xfrm>
        </p:grpSpPr>
        <p:sp>
          <p:nvSpPr>
            <p:cNvPr id="55" name="직사각형 603">
              <a:extLst>
                <a:ext uri="{FF2B5EF4-FFF2-40B4-BE49-F238E27FC236}">
                  <a16:creationId xmlns:a16="http://schemas.microsoft.com/office/drawing/2014/main" id="{F7A55D15-B888-4D95-9F7D-40FB05648F05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오류가 발생하였습니다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 </a:t>
              </a: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잠시 후 다시 시도해주세요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56" name="직사각형 609">
              <a:extLst>
                <a:ext uri="{FF2B5EF4-FFF2-40B4-BE49-F238E27FC236}">
                  <a16:creationId xmlns:a16="http://schemas.microsoft.com/office/drawing/2014/main" id="{24985CC0-0C9B-4061-AE50-B6728A21DB86}"/>
                </a:ext>
              </a:extLst>
            </p:cNvPr>
            <p:cNvSpPr/>
            <p:nvPr/>
          </p:nvSpPr>
          <p:spPr>
            <a:xfrm>
              <a:off x="3872208" y="3519333"/>
              <a:ext cx="1638000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62DA891-2810-4C4B-A644-22FF58B5FA79}"/>
              </a:ext>
            </a:extLst>
          </p:cNvPr>
          <p:cNvSpPr txBox="1"/>
          <p:nvPr/>
        </p:nvSpPr>
        <p:spPr>
          <a:xfrm>
            <a:off x="5789999" y="1169942"/>
            <a:ext cx="1420261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5-2. </a:t>
            </a:r>
            <a:r>
              <a:rPr lang="ko-KR" altLang="en-US" sz="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행정공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연동오류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C822CA8-2D59-46D2-8145-93BE78043AF7}"/>
              </a:ext>
            </a:extLst>
          </p:cNvPr>
          <p:cNvSpPr txBox="1"/>
          <p:nvPr/>
        </p:nvSpPr>
        <p:spPr>
          <a:xfrm>
            <a:off x="5789999" y="2193262"/>
            <a:ext cx="1362552" cy="591682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API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오류 시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“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인증실패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4160A6D-95CA-49BA-AB3C-C75C2D27F906}"/>
              </a:ext>
            </a:extLst>
          </p:cNvPr>
          <p:cNvSpPr/>
          <p:nvPr/>
        </p:nvSpPr>
        <p:spPr>
          <a:xfrm>
            <a:off x="11111997" y="0"/>
            <a:ext cx="1095375" cy="5597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 1.06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920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>
            <a:extLst>
              <a:ext uri="{FF2B5EF4-FFF2-40B4-BE49-F238E27FC236}">
                <a16:creationId xmlns:a16="http://schemas.microsoft.com/office/drawing/2014/main" id="{8CA3385B-C209-433A-8825-4325D5FDE8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17" b="99"/>
          <a:stretch/>
        </p:blipFill>
        <p:spPr>
          <a:xfrm>
            <a:off x="1080003" y="1079999"/>
            <a:ext cx="2106000" cy="4437984"/>
          </a:xfrm>
          <a:prstGeom prst="rect">
            <a:avLst/>
          </a:prstGeom>
        </p:spPr>
      </p:pic>
      <p:sp>
        <p:nvSpPr>
          <p:cNvPr id="27" name="Rectangle 127">
            <a:extLst>
              <a:ext uri="{FF2B5EF4-FFF2-40B4-BE49-F238E27FC236}">
                <a16:creationId xmlns:a16="http://schemas.microsoft.com/office/drawing/2014/main" id="{62F1C461-3F71-46C9-B40E-27D6975CD451}"/>
              </a:ext>
            </a:extLst>
          </p:cNvPr>
          <p:cNvSpPr>
            <a:spLocks noChangeAspect="1"/>
          </p:cNvSpPr>
          <p:nvPr/>
        </p:nvSpPr>
        <p:spPr>
          <a:xfrm>
            <a:off x="1080003" y="1079998"/>
            <a:ext cx="2106000" cy="4463203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3.3.3. </a:t>
            </a:r>
            <a:r>
              <a:rPr lang="ko-KR" altLang="en-US" dirty="0"/>
              <a:t>신청하기</a:t>
            </a:r>
            <a:r>
              <a:rPr lang="en-US" altLang="ko-KR" dirty="0"/>
              <a:t>_</a:t>
            </a:r>
            <a:r>
              <a:rPr lang="ko-KR" altLang="en-US" dirty="0"/>
              <a:t>신청서 작성 </a:t>
            </a:r>
            <a:r>
              <a:rPr lang="en-US" altLang="ko-KR" dirty="0"/>
              <a:t>(5/5)</a:t>
            </a:r>
            <a:endParaRPr lang="ko-KR" altLang="en-US" dirty="0"/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7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r>
              <a:rPr lang="ko-KR" altLang="en-US" sz="800" dirty="0"/>
              <a:t>이용약관 동의 시 제공되는 </a:t>
            </a:r>
            <a:r>
              <a:rPr lang="en-US" altLang="ko-KR" sz="800" dirty="0"/>
              <a:t>[</a:t>
            </a:r>
            <a:r>
              <a:rPr lang="ko-KR" altLang="en-US" sz="800" dirty="0"/>
              <a:t>신청서 작성</a:t>
            </a:r>
            <a:r>
              <a:rPr lang="en-US" altLang="ko-KR" sz="800"/>
              <a:t>]</a:t>
            </a:r>
            <a:r>
              <a:rPr lang="ko-KR" altLang="en-US" sz="800"/>
              <a:t> 화면</a:t>
            </a:r>
            <a:endParaRPr lang="en-US" altLang="ko-KR" sz="800" dirty="0"/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749313"/>
              </p:ext>
            </p:extLst>
          </p:nvPr>
        </p:nvGraphicFramePr>
        <p:xfrm>
          <a:off x="7920056" y="1642385"/>
          <a:ext cx="3960000" cy="393496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6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신청인지경로 설문조사 영역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①</a:t>
                      </a:r>
                      <a:r>
                        <a:rPr kumimoji="0" lang="en-US" altLang="ko-KR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TV·</a:t>
                      </a:r>
                      <a:r>
                        <a:rPr kumimoji="0" lang="ko-KR" altLang="en-US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라디오</a:t>
                      </a:r>
                      <a:r>
                        <a:rPr kumimoji="0" lang="en-US" altLang="ko-KR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·</a:t>
                      </a:r>
                      <a:r>
                        <a:rPr kumimoji="0" lang="ko-KR" altLang="en-US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버스</a:t>
                      </a:r>
                      <a:r>
                        <a:rPr kumimoji="0" lang="en-US" altLang="ko-KR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·</a:t>
                      </a:r>
                      <a:r>
                        <a:rPr kumimoji="0" lang="ko-KR" altLang="en-US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인터넷</a:t>
                      </a:r>
                      <a:r>
                        <a:rPr kumimoji="0" lang="en-US" altLang="ko-KR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·</a:t>
                      </a:r>
                      <a:r>
                        <a:rPr kumimoji="0" lang="ko-KR" altLang="en-US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신문</a:t>
                      </a:r>
                      <a:r>
                        <a:rPr kumimoji="0" lang="en-US" altLang="ko-KR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② 소식지</a:t>
                      </a:r>
                      <a:r>
                        <a:rPr kumimoji="0" lang="en-US" altLang="ko-KR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·</a:t>
                      </a:r>
                      <a:r>
                        <a:rPr kumimoji="0" lang="ko-KR" altLang="en-US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반상회보</a:t>
                      </a:r>
                      <a:r>
                        <a:rPr kumimoji="0" lang="en-US" altLang="ko-KR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③ 잡지</a:t>
                      </a:r>
                      <a:r>
                        <a:rPr kumimoji="0" lang="en-US" altLang="ko-KR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④건강보험공단 안내문</a:t>
                      </a:r>
                      <a:r>
                        <a:rPr kumimoji="0" lang="en-US" altLang="ko-KR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·</a:t>
                      </a:r>
                      <a:r>
                        <a:rPr kumimoji="0" lang="ko-KR" altLang="en-US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문자</a:t>
                      </a:r>
                      <a:r>
                        <a:rPr kumimoji="0" lang="en-US" altLang="ko-KR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⑤ 의료기관</a:t>
                      </a:r>
                      <a:r>
                        <a:rPr kumimoji="0" lang="en-US" altLang="ko-KR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⑥ 현수막</a:t>
                      </a:r>
                      <a:r>
                        <a:rPr kumimoji="0" lang="en-US" altLang="ko-KR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⑦ </a:t>
                      </a:r>
                      <a:r>
                        <a:rPr kumimoji="0" lang="ko-KR" altLang="en-US" sz="800" b="0" i="0" u="none" strike="noStrike" kern="1200" cap="none" spc="-50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리플릿</a:t>
                      </a:r>
                      <a:r>
                        <a:rPr kumimoji="0" lang="en-US" altLang="ko-KR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·</a:t>
                      </a:r>
                      <a:r>
                        <a:rPr kumimoji="0" lang="ko-KR" altLang="en-US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전단지</a:t>
                      </a:r>
                      <a:r>
                        <a:rPr kumimoji="0" lang="en-US" altLang="ko-KR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·</a:t>
                      </a:r>
                      <a:r>
                        <a:rPr kumimoji="0" lang="ko-KR" altLang="en-US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포스터</a:t>
                      </a:r>
                      <a:r>
                        <a:rPr kumimoji="0" lang="en-US" altLang="ko-KR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⑧ 지인</a:t>
                      </a:r>
                      <a:r>
                        <a:rPr kumimoji="0" lang="en-US" altLang="ko-KR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⑨ 기존신청자</a:t>
                      </a:r>
                      <a:r>
                        <a:rPr kumimoji="0" lang="en-US" altLang="ko-KR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⑩기타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0819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6-1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직접입력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기타 선택 시 하단에 생성</a:t>
                      </a:r>
                      <a:endParaRPr kumimoji="0" lang="en-US" altLang="ko-KR" sz="8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최대 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50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입력</a:t>
                      </a:r>
                      <a:endParaRPr kumimoji="0" lang="ko-KR" altLang="en-US" sz="80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82467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7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취소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해당 신청 취소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 데이터 삭제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확인팝업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확인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선택 시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메인화면으로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이동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082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8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다음 버튼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다음단계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서류제출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화면 이동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입력한 데이터 저장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나눔고딕" pitchFamily="50" charset="-127"/>
                          <a:cs typeface="+mn-cs"/>
                        </a:rPr>
                        <a:t>아래 조건의 경우 다음단계 이동 불가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나눔고딕" pitchFamily="50" charset="-127"/>
                          <a:cs typeface="+mn-cs"/>
                        </a:rPr>
                        <a:t>, 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나눔고딕" pitchFamily="50" charset="-127"/>
                          <a:cs typeface="+mn-cs"/>
                        </a:rPr>
                        <a:t>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나눔고딕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나눔고딕" pitchFamily="50" charset="-127"/>
                          <a:cs typeface="+mn-cs"/>
                        </a:rPr>
                        <a:t>     :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나눔고딕" pitchFamily="50" charset="-127"/>
                          <a:cs typeface="+mn-cs"/>
                        </a:rPr>
                        <a:t>아래 조건 순서대로 체크 진행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3245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미입력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미입력항목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존재하는 경우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항목별 필수입력 요청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입력항목 순서대로 체크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3339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계좌미인증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계좌인증 절차 미수행 경우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신청인 회원정보 거주지 기반 관할 보건소 문의처 정보 함께 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회원정보에 저장된 거주지 정보 없는 경우 입력한 주소정보 기반 정보 제공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36053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신청기한 초과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입력한 병가일 기준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180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 초과한 경우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입원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외래진료의 경우 기간의 마지막날 기준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검진의 경우 검진일 기준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78136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중복신청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금년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&lt;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코로나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19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백신 이상반응 치료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&gt;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 이력이 있는 경우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785428"/>
                  </a:ext>
                </a:extLst>
              </a:tr>
            </a:tbl>
          </a:graphicData>
        </a:graphic>
      </p:graphicFrame>
      <p:sp>
        <p:nvSpPr>
          <p:cNvPr id="58" name="직사각형 57">
            <a:extLst>
              <a:ext uri="{FF2B5EF4-FFF2-40B4-BE49-F238E27FC236}">
                <a16:creationId xmlns:a16="http://schemas.microsoft.com/office/drawing/2014/main" id="{F784E508-2C36-4461-84FA-26FEE913C0D6}"/>
              </a:ext>
            </a:extLst>
          </p:cNvPr>
          <p:cNvSpPr/>
          <p:nvPr/>
        </p:nvSpPr>
        <p:spPr>
          <a:xfrm>
            <a:off x="958983" y="895770"/>
            <a:ext cx="2374767" cy="2189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C2F62D8-2B7E-472F-8D1B-86DFB209ADD8}"/>
              </a:ext>
            </a:extLst>
          </p:cNvPr>
          <p:cNvSpPr/>
          <p:nvPr/>
        </p:nvSpPr>
        <p:spPr>
          <a:xfrm>
            <a:off x="1130981" y="5003196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E89EDE8-CEB9-4D2D-9902-E4D0FD93C4CD}"/>
              </a:ext>
            </a:extLst>
          </p:cNvPr>
          <p:cNvSpPr/>
          <p:nvPr/>
        </p:nvSpPr>
        <p:spPr>
          <a:xfrm>
            <a:off x="2277962" y="5003196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21A8A03-50ED-483C-8C63-694E840F0568}"/>
              </a:ext>
            </a:extLst>
          </p:cNvPr>
          <p:cNvGrpSpPr/>
          <p:nvPr/>
        </p:nvGrpSpPr>
        <p:grpSpPr>
          <a:xfrm>
            <a:off x="3872207" y="1264983"/>
            <a:ext cx="1638000" cy="754804"/>
            <a:chOff x="3872208" y="3016529"/>
            <a:chExt cx="1638000" cy="754804"/>
          </a:xfrm>
        </p:grpSpPr>
        <p:sp>
          <p:nvSpPr>
            <p:cNvPr id="41" name="직사각형 603">
              <a:extLst>
                <a:ext uri="{FF2B5EF4-FFF2-40B4-BE49-F238E27FC236}">
                  <a16:creationId xmlns:a16="http://schemas.microsoft.com/office/drawing/2014/main" id="{2C18AC7B-C5AB-4802-BA67-4806A4E47B48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입력한 값이 초기화되고 신청이 취소됩니다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42" name="직사각형 609">
              <a:extLst>
                <a:ext uri="{FF2B5EF4-FFF2-40B4-BE49-F238E27FC236}">
                  <a16:creationId xmlns:a16="http://schemas.microsoft.com/office/drawing/2014/main" id="{3F58E9EC-CF67-4498-82A3-48C2896992E0}"/>
                </a:ext>
              </a:extLst>
            </p:cNvPr>
            <p:cNvSpPr/>
            <p:nvPr/>
          </p:nvSpPr>
          <p:spPr>
            <a:xfrm>
              <a:off x="4686300" y="3519333"/>
              <a:ext cx="823907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3" name="직사각형 609">
              <a:extLst>
                <a:ext uri="{FF2B5EF4-FFF2-40B4-BE49-F238E27FC236}">
                  <a16:creationId xmlns:a16="http://schemas.microsoft.com/office/drawing/2014/main" id="{5F9E8FA0-01F9-4C39-B357-696C40F2C334}"/>
                </a:ext>
              </a:extLst>
            </p:cNvPr>
            <p:cNvSpPr/>
            <p:nvPr/>
          </p:nvSpPr>
          <p:spPr>
            <a:xfrm>
              <a:off x="3872208" y="3519333"/>
              <a:ext cx="823907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취소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CB5399E-A424-4C8C-B142-FE72C188A4DA}"/>
              </a:ext>
            </a:extLst>
          </p:cNvPr>
          <p:cNvSpPr txBox="1"/>
          <p:nvPr/>
        </p:nvSpPr>
        <p:spPr>
          <a:xfrm>
            <a:off x="3872207" y="1069170"/>
            <a:ext cx="1210268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6. [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취소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선택한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05B231E-8A6B-4F11-910D-B45FA7A614D9}"/>
              </a:ext>
            </a:extLst>
          </p:cNvPr>
          <p:cNvSpPr txBox="1"/>
          <p:nvPr/>
        </p:nvSpPr>
        <p:spPr>
          <a:xfrm>
            <a:off x="3872207" y="2014483"/>
            <a:ext cx="1362552" cy="430100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(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메인화면으로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이동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7AF5234-4D47-4146-AB4B-BAB5EE58FE60}"/>
              </a:ext>
            </a:extLst>
          </p:cNvPr>
          <p:cNvGrpSpPr/>
          <p:nvPr/>
        </p:nvGrpSpPr>
        <p:grpSpPr>
          <a:xfrm>
            <a:off x="3872207" y="2769014"/>
            <a:ext cx="1638000" cy="754804"/>
            <a:chOff x="3872208" y="3016529"/>
            <a:chExt cx="1638000" cy="754804"/>
          </a:xfrm>
        </p:grpSpPr>
        <p:sp>
          <p:nvSpPr>
            <p:cNvPr id="50" name="직사각형 603">
              <a:extLst>
                <a:ext uri="{FF2B5EF4-FFF2-40B4-BE49-F238E27FC236}">
                  <a16:creationId xmlns:a16="http://schemas.microsoft.com/office/drawing/2014/main" id="{62462C2C-2BCA-4C6A-9953-11CEBD56299C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주민등록번호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를 입력해주세요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51" name="직사각형 609">
              <a:extLst>
                <a:ext uri="{FF2B5EF4-FFF2-40B4-BE49-F238E27FC236}">
                  <a16:creationId xmlns:a16="http://schemas.microsoft.com/office/drawing/2014/main" id="{B55113FC-BA31-4296-90CC-47AB4C9DF695}"/>
                </a:ext>
              </a:extLst>
            </p:cNvPr>
            <p:cNvSpPr/>
            <p:nvPr/>
          </p:nvSpPr>
          <p:spPr>
            <a:xfrm>
              <a:off x="3872208" y="3519333"/>
              <a:ext cx="1638000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DDD5E78F-78E5-4951-B6F2-3E8CE3AD7404}"/>
              </a:ext>
            </a:extLst>
          </p:cNvPr>
          <p:cNvSpPr txBox="1"/>
          <p:nvPr/>
        </p:nvSpPr>
        <p:spPr>
          <a:xfrm>
            <a:off x="3872207" y="2573201"/>
            <a:ext cx="1229504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7.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필수항목 </a:t>
            </a:r>
            <a:r>
              <a:rPr lang="ko-KR" altLang="en-US" sz="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미입력한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97625D-E8A2-4588-9D19-80027BD0A167}"/>
              </a:ext>
            </a:extLst>
          </p:cNvPr>
          <p:cNvSpPr txBox="1"/>
          <p:nvPr/>
        </p:nvSpPr>
        <p:spPr>
          <a:xfrm>
            <a:off x="3872207" y="3525722"/>
            <a:ext cx="1712007" cy="553210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항목으로 스크롤 이동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입력필드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활성화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E4B7C-532D-45A4-8B33-A05D5E391249}"/>
              </a:ext>
            </a:extLst>
          </p:cNvPr>
          <p:cNvSpPr txBox="1"/>
          <p:nvPr/>
        </p:nvSpPr>
        <p:spPr>
          <a:xfrm>
            <a:off x="3872207" y="4256605"/>
            <a:ext cx="1450718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7.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신청불가 조건에 해당한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A126C19-0D31-4D21-B194-ADB6A14CACBF}"/>
              </a:ext>
            </a:extLst>
          </p:cNvPr>
          <p:cNvGrpSpPr/>
          <p:nvPr/>
        </p:nvGrpSpPr>
        <p:grpSpPr>
          <a:xfrm>
            <a:off x="3867299" y="4452418"/>
            <a:ext cx="1638000" cy="754804"/>
            <a:chOff x="3872208" y="3016529"/>
            <a:chExt cx="1638000" cy="754804"/>
          </a:xfrm>
        </p:grpSpPr>
        <p:sp>
          <p:nvSpPr>
            <p:cNvPr id="68" name="직사각형 603">
              <a:extLst>
                <a:ext uri="{FF2B5EF4-FFF2-40B4-BE49-F238E27FC236}">
                  <a16:creationId xmlns:a16="http://schemas.microsoft.com/office/drawing/2014/main" id="{1C2DBBFF-A8CD-45AB-966E-B2496C224B18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퇴원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/</a:t>
              </a: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진료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/</a:t>
              </a: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검진일로부터 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6</a:t>
              </a: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개월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(180</a:t>
              </a: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일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이 초과하여 </a:t>
              </a:r>
              <a:r>
                <a:rPr lang="ko-KR" altLang="en-US" sz="800" dirty="0" err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신청불가능합니다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69" name="직사각형 609">
              <a:extLst>
                <a:ext uri="{FF2B5EF4-FFF2-40B4-BE49-F238E27FC236}">
                  <a16:creationId xmlns:a16="http://schemas.microsoft.com/office/drawing/2014/main" id="{D9B03DC0-F0C8-4D5A-BA30-A4AC517ED0D1}"/>
                </a:ext>
              </a:extLst>
            </p:cNvPr>
            <p:cNvSpPr/>
            <p:nvPr/>
          </p:nvSpPr>
          <p:spPr>
            <a:xfrm>
              <a:off x="3872208" y="3519333"/>
              <a:ext cx="1637999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AA9BDDE-75B7-400B-B383-E9737F6875E0}"/>
              </a:ext>
            </a:extLst>
          </p:cNvPr>
          <p:cNvGrpSpPr/>
          <p:nvPr/>
        </p:nvGrpSpPr>
        <p:grpSpPr>
          <a:xfrm>
            <a:off x="5688339" y="4451820"/>
            <a:ext cx="1638000" cy="1006802"/>
            <a:chOff x="3872208" y="3016529"/>
            <a:chExt cx="1638000" cy="1006802"/>
          </a:xfrm>
        </p:grpSpPr>
        <p:sp>
          <p:nvSpPr>
            <p:cNvPr id="72" name="직사각형 603">
              <a:extLst>
                <a:ext uri="{FF2B5EF4-FFF2-40B4-BE49-F238E27FC236}">
                  <a16:creationId xmlns:a16="http://schemas.microsoft.com/office/drawing/2014/main" id="{BEFD27C3-E0AB-486F-8BD2-168E2AB5E3FC}"/>
                </a:ext>
              </a:extLst>
            </p:cNvPr>
            <p:cNvSpPr/>
            <p:nvPr/>
          </p:nvSpPr>
          <p:spPr>
            <a:xfrm>
              <a:off x="3872208" y="3016529"/>
              <a:ext cx="1638000" cy="7548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계좌인증을 진행해주세요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타명의계좌로 신청이 필요한 경우 관할 보건소로 문의하세요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FFFF00"/>
                  </a:solidFill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lang="ko-KR" altLang="en-US" sz="800" dirty="0">
                  <a:solidFill>
                    <a:srgbClr val="FFFF00"/>
                  </a:solidFill>
                  <a:latin typeface="나눔고딕" pitchFamily="50" charset="-127"/>
                  <a:ea typeface="나눔고딕" pitchFamily="50" charset="-127"/>
                </a:rPr>
                <a:t>종로구 </a:t>
              </a:r>
              <a:r>
                <a:rPr lang="en-US" altLang="ko-KR" sz="800" dirty="0">
                  <a:solidFill>
                    <a:srgbClr val="FFFF00"/>
                  </a:solidFill>
                  <a:latin typeface="나눔고딕" pitchFamily="50" charset="-127"/>
                  <a:ea typeface="나눔고딕" pitchFamily="50" charset="-127"/>
                </a:rPr>
                <a:t>02-1111-1111)</a:t>
              </a:r>
            </a:p>
          </p:txBody>
        </p:sp>
        <p:sp>
          <p:nvSpPr>
            <p:cNvPr id="73" name="직사각형 609">
              <a:extLst>
                <a:ext uri="{FF2B5EF4-FFF2-40B4-BE49-F238E27FC236}">
                  <a16:creationId xmlns:a16="http://schemas.microsoft.com/office/drawing/2014/main" id="{3A4539CD-6B8E-4FA6-BE20-C9565A355462}"/>
                </a:ext>
              </a:extLst>
            </p:cNvPr>
            <p:cNvSpPr/>
            <p:nvPr/>
          </p:nvSpPr>
          <p:spPr>
            <a:xfrm>
              <a:off x="3872208" y="3771331"/>
              <a:ext cx="1637999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DB06467F-CE44-4DB5-B1EF-109D5C984C12}"/>
              </a:ext>
            </a:extLst>
          </p:cNvPr>
          <p:cNvSpPr txBox="1"/>
          <p:nvPr/>
        </p:nvSpPr>
        <p:spPr>
          <a:xfrm>
            <a:off x="5688339" y="5462603"/>
            <a:ext cx="1989327" cy="430100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신청인 거주지의 보건소 번호 함께 제공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3F55EEF-513E-4896-B55C-FE84B9CD65BD}"/>
              </a:ext>
            </a:extLst>
          </p:cNvPr>
          <p:cNvSpPr txBox="1"/>
          <p:nvPr/>
        </p:nvSpPr>
        <p:spPr>
          <a:xfrm>
            <a:off x="3867299" y="5209125"/>
            <a:ext cx="1362552" cy="268517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59E23A8E-15F2-4951-AB55-28A8F5D78F32}"/>
              </a:ext>
            </a:extLst>
          </p:cNvPr>
          <p:cNvGrpSpPr/>
          <p:nvPr/>
        </p:nvGrpSpPr>
        <p:grpSpPr>
          <a:xfrm>
            <a:off x="5859128" y="2769014"/>
            <a:ext cx="1638000" cy="910598"/>
            <a:chOff x="3872208" y="3016529"/>
            <a:chExt cx="1638000" cy="910598"/>
          </a:xfrm>
        </p:grpSpPr>
        <p:sp>
          <p:nvSpPr>
            <p:cNvPr id="83" name="직사각형 603">
              <a:extLst>
                <a:ext uri="{FF2B5EF4-FFF2-40B4-BE49-F238E27FC236}">
                  <a16:creationId xmlns:a16="http://schemas.microsoft.com/office/drawing/2014/main" id="{EC1EEAE5-2BF4-4A53-B2C3-DCC5C522F3A6}"/>
                </a:ext>
              </a:extLst>
            </p:cNvPr>
            <p:cNvSpPr/>
            <p:nvPr/>
          </p:nvSpPr>
          <p:spPr>
            <a:xfrm>
              <a:off x="3872208" y="3016529"/>
              <a:ext cx="1638000" cy="65859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코로나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19 </a:t>
              </a: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백신 이상반응으로 인한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병가는 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인 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회만 </a:t>
              </a:r>
              <a:r>
                <a:rPr lang="ko-KR" altLang="en-US" sz="800" dirty="0" err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신청가능합니다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84" name="직사각형 609">
              <a:extLst>
                <a:ext uri="{FF2B5EF4-FFF2-40B4-BE49-F238E27FC236}">
                  <a16:creationId xmlns:a16="http://schemas.microsoft.com/office/drawing/2014/main" id="{25107C29-4C82-42E3-9682-F45507557DF9}"/>
                </a:ext>
              </a:extLst>
            </p:cNvPr>
            <p:cNvSpPr/>
            <p:nvPr/>
          </p:nvSpPr>
          <p:spPr>
            <a:xfrm>
              <a:off x="3872208" y="3675127"/>
              <a:ext cx="1638000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FD74D6D-348B-426C-8A35-8EBC4CE395FA}"/>
              </a:ext>
            </a:extLst>
          </p:cNvPr>
          <p:cNvSpPr txBox="1"/>
          <p:nvPr/>
        </p:nvSpPr>
        <p:spPr>
          <a:xfrm>
            <a:off x="5859128" y="2573201"/>
            <a:ext cx="912109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7.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중복신청한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EBB7CA8-3D20-45EA-9DA3-D303DB635231}"/>
              </a:ext>
            </a:extLst>
          </p:cNvPr>
          <p:cNvSpPr txBox="1"/>
          <p:nvPr/>
        </p:nvSpPr>
        <p:spPr>
          <a:xfrm>
            <a:off x="5859128" y="3677205"/>
            <a:ext cx="1970091" cy="391628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항목으로 스크롤 이동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입력값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초기화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D11A672-58EF-4C7F-B549-574FE600F05A}"/>
              </a:ext>
            </a:extLst>
          </p:cNvPr>
          <p:cNvCxnSpPr>
            <a:cxnSpLocks/>
          </p:cNvCxnSpPr>
          <p:nvPr/>
        </p:nvCxnSpPr>
        <p:spPr>
          <a:xfrm>
            <a:off x="897071" y="4946301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69619F6-B434-48FB-ABE9-A3E2F4181492}"/>
              </a:ext>
            </a:extLst>
          </p:cNvPr>
          <p:cNvCxnSpPr>
            <a:cxnSpLocks/>
          </p:cNvCxnSpPr>
          <p:nvPr/>
        </p:nvCxnSpPr>
        <p:spPr>
          <a:xfrm>
            <a:off x="897071" y="5543201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0E9AE4D-0B1C-4E77-8182-A0D86FA4B9BA}"/>
              </a:ext>
            </a:extLst>
          </p:cNvPr>
          <p:cNvCxnSpPr>
            <a:cxnSpLocks/>
          </p:cNvCxnSpPr>
          <p:nvPr/>
        </p:nvCxnSpPr>
        <p:spPr>
          <a:xfrm>
            <a:off x="958983" y="4946301"/>
            <a:ext cx="0" cy="5969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AB27078-80DD-453F-9FC6-805E74683D0F}"/>
              </a:ext>
            </a:extLst>
          </p:cNvPr>
          <p:cNvSpPr txBox="1"/>
          <p:nvPr/>
        </p:nvSpPr>
        <p:spPr>
          <a:xfrm>
            <a:off x="731451" y="5183196"/>
            <a:ext cx="31899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Button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6E82295-FCCF-4401-945D-E7FAF6D41D66}"/>
              </a:ext>
            </a:extLst>
          </p:cNvPr>
          <p:cNvSpPr/>
          <p:nvPr/>
        </p:nvSpPr>
        <p:spPr>
          <a:xfrm>
            <a:off x="1130981" y="138189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80A31B0-2238-4356-AFD5-20492573F647}"/>
              </a:ext>
            </a:extLst>
          </p:cNvPr>
          <p:cNvSpPr/>
          <p:nvPr/>
        </p:nvSpPr>
        <p:spPr>
          <a:xfrm>
            <a:off x="1130981" y="4402911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6-1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FCFF253-EEFC-4E05-B8D7-0C0FA9D84BF1}"/>
              </a:ext>
            </a:extLst>
          </p:cNvPr>
          <p:cNvSpPr/>
          <p:nvPr/>
        </p:nvSpPr>
        <p:spPr>
          <a:xfrm>
            <a:off x="11096625" y="0"/>
            <a:ext cx="1095375" cy="5597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 1.05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879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81B8616-C7DC-4BB7-861A-C4D6FB9D5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3" y="1072454"/>
            <a:ext cx="2106000" cy="3744000"/>
          </a:xfrm>
          <a:prstGeom prst="rect">
            <a:avLst/>
          </a:prstGeom>
        </p:spPr>
      </p:pic>
      <p:sp>
        <p:nvSpPr>
          <p:cNvPr id="65" name="Rectangle 127">
            <a:extLst>
              <a:ext uri="{FF2B5EF4-FFF2-40B4-BE49-F238E27FC236}">
                <a16:creationId xmlns:a16="http://schemas.microsoft.com/office/drawing/2014/main" id="{8D3160C2-A221-470C-A0DF-9DDE56B26E8B}"/>
              </a:ext>
            </a:extLst>
          </p:cNvPr>
          <p:cNvSpPr>
            <a:spLocks noChangeAspect="1"/>
          </p:cNvSpPr>
          <p:nvPr/>
        </p:nvSpPr>
        <p:spPr>
          <a:xfrm>
            <a:off x="1080003" y="1072454"/>
            <a:ext cx="2106000" cy="3751546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3.3.3.1. </a:t>
            </a:r>
            <a:r>
              <a:rPr lang="ko-KR" altLang="en-US" dirty="0"/>
              <a:t>신청하기</a:t>
            </a:r>
            <a:r>
              <a:rPr lang="en-US" altLang="ko-KR" dirty="0"/>
              <a:t>_</a:t>
            </a:r>
            <a:r>
              <a:rPr lang="ko-KR" altLang="en-US" dirty="0"/>
              <a:t>신청서 작성</a:t>
            </a:r>
            <a:r>
              <a:rPr lang="en-US" altLang="ko-KR" dirty="0"/>
              <a:t>_</a:t>
            </a:r>
            <a:r>
              <a:rPr lang="ko-KR" altLang="en-US" dirty="0" err="1"/>
              <a:t>모달팝업</a:t>
            </a:r>
            <a:r>
              <a:rPr lang="en-US" altLang="ko-KR" dirty="0"/>
              <a:t>: </a:t>
            </a:r>
            <a:r>
              <a:rPr lang="ko-KR" altLang="en-US" dirty="0"/>
              <a:t>이전신청내역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7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r>
              <a:rPr lang="en-US" altLang="ko-KR" sz="800" dirty="0"/>
              <a:t>[</a:t>
            </a:r>
            <a:r>
              <a:rPr lang="ko-KR" altLang="en-US" sz="800" dirty="0"/>
              <a:t>신청하기</a:t>
            </a:r>
            <a:r>
              <a:rPr lang="en-US" altLang="ko-KR" sz="800" dirty="0"/>
              <a:t>&gt;</a:t>
            </a:r>
            <a:r>
              <a:rPr lang="ko-KR" altLang="en-US" sz="800" dirty="0"/>
              <a:t>신청서 작성</a:t>
            </a:r>
            <a:r>
              <a:rPr lang="en-US" altLang="ko-KR" sz="800" dirty="0"/>
              <a:t>] </a:t>
            </a:r>
            <a:r>
              <a:rPr lang="ko-KR" altLang="en-US" sz="800" dirty="0"/>
              <a:t>화면에서 </a:t>
            </a:r>
            <a:r>
              <a:rPr lang="en-US" altLang="ko-KR" sz="800" dirty="0"/>
              <a:t>[</a:t>
            </a:r>
            <a:r>
              <a:rPr lang="ko-KR" altLang="en-US" sz="800" dirty="0"/>
              <a:t>이전신청내역</a:t>
            </a:r>
            <a:r>
              <a:rPr lang="en-US" altLang="ko-KR" sz="800" dirty="0"/>
              <a:t>] </a:t>
            </a:r>
            <a:r>
              <a:rPr lang="ko-KR" altLang="en-US" sz="800" dirty="0"/>
              <a:t>버튼 선택 시 제공되는 팝업화면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090405"/>
              </p:ext>
            </p:extLst>
          </p:nvPr>
        </p:nvGraphicFramePr>
        <p:xfrm>
          <a:off x="7920056" y="1642385"/>
          <a:ext cx="3960000" cy="32646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검색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신청일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최종상태 검색 기능 제공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082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검색결과 리스트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 시에만 제공되는 리스트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리스트 선택 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이동없음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페이지당 최대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 리스트 표출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[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더보기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제공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 *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모바일 전용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UI)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선택 시 하단으로 리스트 추가로 제공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개씩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더 이상 리스트가 없을 경우 버튼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미표출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신청일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최종상태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처리일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총신청일수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총지급일수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신청상세정보 제공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692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 최종상태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해당 신청건의 최종상태 정보 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검토중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선정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지급대기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),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미선정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지급완료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차년도지급대기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차년도지급완료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환수요청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환수완료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1672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처리일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최종상태 값 처리일 표시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5068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총 신청일수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신청인이 최종적으로 신청한 총 일수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병가이용일수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X)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96679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지급일수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심사결과 결정지급일수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선정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된 경우에만 표시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53833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신청상세정보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병가구분별 신청일수 표시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병가이용일수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X)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401021"/>
                  </a:ext>
                </a:extLst>
              </a:tr>
            </a:tbl>
          </a:graphicData>
        </a:graphic>
      </p:graphicFrame>
      <p:sp>
        <p:nvSpPr>
          <p:cNvPr id="30" name="타원 29">
            <a:extLst>
              <a:ext uri="{FF2B5EF4-FFF2-40B4-BE49-F238E27FC236}">
                <a16:creationId xmlns:a16="http://schemas.microsoft.com/office/drawing/2014/main" id="{2E89EDE8-CEB9-4D2D-9902-E4D0FD93C4CD}"/>
              </a:ext>
            </a:extLst>
          </p:cNvPr>
          <p:cNvSpPr/>
          <p:nvPr/>
        </p:nvSpPr>
        <p:spPr>
          <a:xfrm>
            <a:off x="1220981" y="3803416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D3A8700-A90E-464B-A320-291AA1CD39C8}"/>
              </a:ext>
            </a:extLst>
          </p:cNvPr>
          <p:cNvSpPr/>
          <p:nvPr/>
        </p:nvSpPr>
        <p:spPr>
          <a:xfrm>
            <a:off x="1248963" y="1732385"/>
            <a:ext cx="1768082" cy="979859"/>
          </a:xfrm>
          <a:prstGeom prst="rect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C2F62D8-2B7E-472F-8D1B-86DFB209ADD8}"/>
              </a:ext>
            </a:extLst>
          </p:cNvPr>
          <p:cNvSpPr/>
          <p:nvPr/>
        </p:nvSpPr>
        <p:spPr>
          <a:xfrm>
            <a:off x="1183596" y="164238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138A7C-0F04-4D3D-91BE-35ED95093736}"/>
              </a:ext>
            </a:extLst>
          </p:cNvPr>
          <p:cNvSpPr/>
          <p:nvPr/>
        </p:nvSpPr>
        <p:spPr>
          <a:xfrm>
            <a:off x="7920056" y="788227"/>
            <a:ext cx="1152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U_apply_002-1p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7A106D-BB2E-4F81-9130-F70F9D7FFEBA}"/>
              </a:ext>
            </a:extLst>
          </p:cNvPr>
          <p:cNvSpPr/>
          <p:nvPr/>
        </p:nvSpPr>
        <p:spPr>
          <a:xfrm>
            <a:off x="3432175" y="3900488"/>
            <a:ext cx="1695450" cy="81915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신청일</a:t>
            </a:r>
            <a:r>
              <a:rPr lang="en-US" altLang="ko-KR" sz="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(n</a:t>
            </a:r>
            <a:r>
              <a:rPr lang="ko-KR" altLang="en-US" sz="8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회차</a:t>
            </a:r>
            <a:r>
              <a:rPr lang="en-US" altLang="ko-KR" sz="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최종상태 </a:t>
            </a:r>
            <a:r>
              <a:rPr lang="ko-KR" altLang="en-US" sz="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  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처리일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 신청 </a:t>
            </a:r>
            <a:r>
              <a:rPr lang="en-US" altLang="ko-KR" sz="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n</a:t>
            </a:r>
            <a:r>
              <a:rPr lang="ko-KR" altLang="en-US" sz="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 지급결정</a:t>
            </a:r>
            <a:endParaRPr lang="en-US" altLang="ko-KR" sz="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신청상세정보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F6C3677-7E36-4CD0-9AF8-16AA2BB0EAF6}"/>
              </a:ext>
            </a:extLst>
          </p:cNvPr>
          <p:cNvSpPr/>
          <p:nvPr/>
        </p:nvSpPr>
        <p:spPr>
          <a:xfrm>
            <a:off x="3342175" y="3803416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993392-F59B-4E26-B788-E140D17DD266}"/>
              </a:ext>
            </a:extLst>
          </p:cNvPr>
          <p:cNvSpPr/>
          <p:nvPr/>
        </p:nvSpPr>
        <p:spPr>
          <a:xfrm>
            <a:off x="11096625" y="0"/>
            <a:ext cx="1095375" cy="5597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 1.05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3937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9D416D-BC17-498C-8EBC-604BDA0F5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3" y="1072454"/>
            <a:ext cx="2106000" cy="3744000"/>
          </a:xfrm>
          <a:prstGeom prst="rect">
            <a:avLst/>
          </a:prstGeom>
        </p:spPr>
      </p:pic>
      <p:sp>
        <p:nvSpPr>
          <p:cNvPr id="65" name="Rectangle 127">
            <a:extLst>
              <a:ext uri="{FF2B5EF4-FFF2-40B4-BE49-F238E27FC236}">
                <a16:creationId xmlns:a16="http://schemas.microsoft.com/office/drawing/2014/main" id="{8D3160C2-A221-470C-A0DF-9DDE56B26E8B}"/>
              </a:ext>
            </a:extLst>
          </p:cNvPr>
          <p:cNvSpPr>
            <a:spLocks noChangeAspect="1"/>
          </p:cNvSpPr>
          <p:nvPr/>
        </p:nvSpPr>
        <p:spPr>
          <a:xfrm>
            <a:off x="1080003" y="1072454"/>
            <a:ext cx="2106000" cy="3751546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3.3.3.2. </a:t>
            </a:r>
            <a:r>
              <a:rPr lang="ko-KR" altLang="en-US" dirty="0"/>
              <a:t>신청하기</a:t>
            </a:r>
            <a:r>
              <a:rPr lang="en-US" altLang="ko-KR" dirty="0"/>
              <a:t>_</a:t>
            </a:r>
            <a:r>
              <a:rPr lang="ko-KR" altLang="en-US" dirty="0"/>
              <a:t>신청서 작성</a:t>
            </a:r>
            <a:r>
              <a:rPr lang="en-US" altLang="ko-KR" dirty="0"/>
              <a:t>_</a:t>
            </a:r>
            <a:r>
              <a:rPr lang="ko-KR" altLang="en-US" dirty="0" err="1"/>
              <a:t>모달팝업</a:t>
            </a:r>
            <a:r>
              <a:rPr lang="en-US" altLang="ko-KR" dirty="0"/>
              <a:t>: </a:t>
            </a:r>
            <a:r>
              <a:rPr lang="ko-KR" altLang="en-US" dirty="0"/>
              <a:t>의료기관 조회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500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r>
              <a:rPr lang="en-US" altLang="ko-KR" sz="800" dirty="0"/>
              <a:t>[</a:t>
            </a:r>
            <a:r>
              <a:rPr lang="ko-KR" altLang="en-US" sz="800" dirty="0"/>
              <a:t>신청하기</a:t>
            </a:r>
            <a:r>
              <a:rPr lang="en-US" altLang="ko-KR" sz="800" dirty="0"/>
              <a:t>&gt;</a:t>
            </a:r>
            <a:r>
              <a:rPr lang="ko-KR" altLang="en-US" sz="800" dirty="0"/>
              <a:t>신청서 작성</a:t>
            </a:r>
            <a:r>
              <a:rPr lang="en-US" altLang="ko-KR" sz="800" dirty="0"/>
              <a:t>] </a:t>
            </a:r>
            <a:r>
              <a:rPr lang="ko-KR" altLang="en-US" sz="800" dirty="0"/>
              <a:t>화면에서 의료기관정보 </a:t>
            </a:r>
            <a:r>
              <a:rPr lang="en-US" altLang="ko-KR" sz="800" dirty="0"/>
              <a:t>[</a:t>
            </a:r>
            <a:r>
              <a:rPr lang="ko-KR" altLang="en-US" sz="800" dirty="0"/>
              <a:t>검색</a:t>
            </a:r>
            <a:r>
              <a:rPr lang="en-US" altLang="ko-KR" sz="800" dirty="0"/>
              <a:t>] </a:t>
            </a:r>
            <a:r>
              <a:rPr lang="ko-KR" altLang="en-US" sz="800" dirty="0"/>
              <a:t>버튼 선택 시 제공되는 팝업화면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097540"/>
              </p:ext>
            </p:extLst>
          </p:nvPr>
        </p:nvGraphicFramePr>
        <p:xfrm>
          <a:off x="7920056" y="1642385"/>
          <a:ext cx="3960000" cy="277694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검색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의료기관 유형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소재지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의료기관명 검색 기능 제공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082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유형선택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심평원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API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종별명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리스트 적용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9350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소재지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서울특별시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경기도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강원도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충청북도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충청남도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전라북도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전라남도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경상북도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경상남도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제주도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인천광역시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세종특별자치시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대전광역시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울산광역시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부산광역시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대구광역시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광주광역시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8819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검색결과 리스트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 시에만 제공되는 리스트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의료기관명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80662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의료기관명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의료기관명 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영역 초과할 경우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말줄임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처리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1719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2-1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선택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해당 의료기관 정보 병가정보에 연동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자동입력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조산원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요양병원 선택 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조산원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요양병원은 신청할 수 없습니다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769240"/>
                  </a:ext>
                </a:extLst>
              </a:tr>
              <a:tr h="216000">
                <a:tc gridSpan="3"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rgbClr val="FF0000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800" kern="1200" dirty="0">
                          <a:solidFill>
                            <a:srgbClr val="FF0000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조산원</a:t>
                      </a:r>
                      <a:r>
                        <a:rPr lang="en-US" altLang="ko-KR" sz="800" kern="1200" dirty="0">
                          <a:solidFill>
                            <a:srgbClr val="FF0000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FF0000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요양병원 신청불가</a:t>
                      </a:r>
                      <a:endParaRPr lang="en-US" altLang="ko-KR" sz="800" kern="1200" dirty="0">
                        <a:solidFill>
                          <a:srgbClr val="FF0000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rgbClr val="FF0000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* &lt;</a:t>
                      </a:r>
                      <a:r>
                        <a:rPr lang="ko-KR" altLang="en-US" sz="800" kern="1200" dirty="0">
                          <a:solidFill>
                            <a:srgbClr val="FF0000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병가정보</a:t>
                      </a:r>
                      <a:r>
                        <a:rPr lang="en-US" altLang="ko-KR" sz="800" kern="1200" dirty="0">
                          <a:solidFill>
                            <a:srgbClr val="FF0000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&gt;</a:t>
                      </a:r>
                      <a:r>
                        <a:rPr lang="ko-KR" altLang="en-US" sz="800" kern="1200" dirty="0">
                          <a:solidFill>
                            <a:srgbClr val="FF0000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영역에 정보 표시할 때 종별이 포함되는 </a:t>
                      </a:r>
                      <a:r>
                        <a:rPr lang="ko-KR" altLang="en-US" sz="8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유형명</a:t>
                      </a:r>
                      <a:r>
                        <a:rPr lang="ko-KR" altLang="en-US" sz="800" kern="1200" dirty="0">
                          <a:solidFill>
                            <a:srgbClr val="FF0000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 표시 </a:t>
                      </a:r>
                      <a:r>
                        <a:rPr lang="en-US" altLang="ko-KR" sz="800" kern="1200" dirty="0">
                          <a:solidFill>
                            <a:srgbClr val="FF0000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rgbClr val="FF0000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좌측 표 참고</a:t>
                      </a:r>
                      <a:r>
                        <a:rPr lang="en-US" altLang="ko-KR" sz="800" kern="1200" dirty="0">
                          <a:solidFill>
                            <a:srgbClr val="FF0000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rgbClr val="FF0000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590317"/>
                  </a:ext>
                </a:extLst>
              </a:tr>
            </a:tbl>
          </a:graphicData>
        </a:graphic>
      </p:graphicFrame>
      <p:sp>
        <p:nvSpPr>
          <p:cNvPr id="30" name="타원 29">
            <a:extLst>
              <a:ext uri="{FF2B5EF4-FFF2-40B4-BE49-F238E27FC236}">
                <a16:creationId xmlns:a16="http://schemas.microsoft.com/office/drawing/2014/main" id="{2E89EDE8-CEB9-4D2D-9902-E4D0FD93C4CD}"/>
              </a:ext>
            </a:extLst>
          </p:cNvPr>
          <p:cNvSpPr/>
          <p:nvPr/>
        </p:nvSpPr>
        <p:spPr>
          <a:xfrm>
            <a:off x="1157876" y="3448477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D3A8700-A90E-464B-A320-291AA1CD39C8}"/>
              </a:ext>
            </a:extLst>
          </p:cNvPr>
          <p:cNvSpPr/>
          <p:nvPr/>
        </p:nvSpPr>
        <p:spPr>
          <a:xfrm>
            <a:off x="1273596" y="1728304"/>
            <a:ext cx="1718815" cy="1003131"/>
          </a:xfrm>
          <a:prstGeom prst="rect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C2F62D8-2B7E-472F-8D1B-86DFB209ADD8}"/>
              </a:ext>
            </a:extLst>
          </p:cNvPr>
          <p:cNvSpPr/>
          <p:nvPr/>
        </p:nvSpPr>
        <p:spPr>
          <a:xfrm>
            <a:off x="1183596" y="1638304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BE163E-7E48-4BBA-99CA-1AE0A89417F1}"/>
              </a:ext>
            </a:extLst>
          </p:cNvPr>
          <p:cNvSpPr/>
          <p:nvPr/>
        </p:nvSpPr>
        <p:spPr>
          <a:xfrm>
            <a:off x="2371558" y="3559412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2-1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189D7F-1263-4863-A3D8-571C914B774B}"/>
              </a:ext>
            </a:extLst>
          </p:cNvPr>
          <p:cNvSpPr/>
          <p:nvPr/>
        </p:nvSpPr>
        <p:spPr>
          <a:xfrm>
            <a:off x="7920056" y="788227"/>
            <a:ext cx="1152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U_apply_002-3p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5" name="표 30">
            <a:extLst>
              <a:ext uri="{FF2B5EF4-FFF2-40B4-BE49-F238E27FC236}">
                <a16:creationId xmlns:a16="http://schemas.microsoft.com/office/drawing/2014/main" id="{D9E2F56E-2796-412E-937D-B6566818D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794667"/>
              </p:ext>
            </p:extLst>
          </p:nvPr>
        </p:nvGraphicFramePr>
        <p:xfrm>
          <a:off x="5209189" y="3209767"/>
          <a:ext cx="2437704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022">
                  <a:extLst>
                    <a:ext uri="{9D8B030D-6E8A-4147-A177-3AD203B41FA5}">
                      <a16:colId xmlns:a16="http://schemas.microsoft.com/office/drawing/2014/main" val="1956329716"/>
                    </a:ext>
                  </a:extLst>
                </a:gridCol>
                <a:gridCol w="708212">
                  <a:extLst>
                    <a:ext uri="{9D8B030D-6E8A-4147-A177-3AD203B41FA5}">
                      <a16:colId xmlns:a16="http://schemas.microsoft.com/office/drawing/2014/main" val="236874959"/>
                    </a:ext>
                  </a:extLst>
                </a:gridCol>
                <a:gridCol w="896470">
                  <a:extLst>
                    <a:ext uri="{9D8B030D-6E8A-4147-A177-3AD203B41FA5}">
                      <a16:colId xmlns:a16="http://schemas.microsoft.com/office/drawing/2014/main" val="21852137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유형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종별코드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종별명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62432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의원급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9633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치과의원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5680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93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한의원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43159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병원급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병원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43663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29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정신병원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5451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치과병원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581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92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한방병원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15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종합병원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종합병원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309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상급종합병원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상급종합병원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273921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보건소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보건소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9773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72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보건지소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0613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73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보건진료소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98287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75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보건의료원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19938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신청불가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요양병원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13785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조산원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96475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2CDF77-7BC4-47FC-A7AC-5B4DE428DA32}"/>
              </a:ext>
            </a:extLst>
          </p:cNvPr>
          <p:cNvSpPr/>
          <p:nvPr/>
        </p:nvSpPr>
        <p:spPr>
          <a:xfrm>
            <a:off x="0" y="6203950"/>
            <a:ext cx="3025775" cy="65405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심평원 병원정보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API&gt; 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https://www.data.go.kr/data/15001698/openapi.do</a:t>
            </a:r>
            <a:endParaRPr lang="en-US" altLang="ko-KR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B30728-539E-4BE1-874B-DC0800CE211E}"/>
              </a:ext>
            </a:extLst>
          </p:cNvPr>
          <p:cNvSpPr/>
          <p:nvPr/>
        </p:nvSpPr>
        <p:spPr>
          <a:xfrm>
            <a:off x="11111997" y="0"/>
            <a:ext cx="1095375" cy="5597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 1.06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3226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1D0495C-AFD9-4329-BABD-13CFA4E0B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3" y="788227"/>
            <a:ext cx="2106000" cy="5610149"/>
          </a:xfrm>
          <a:prstGeom prst="rect">
            <a:avLst/>
          </a:prstGeom>
        </p:spPr>
      </p:pic>
      <p:sp>
        <p:nvSpPr>
          <p:cNvPr id="65" name="Rectangle 127">
            <a:extLst>
              <a:ext uri="{FF2B5EF4-FFF2-40B4-BE49-F238E27FC236}">
                <a16:creationId xmlns:a16="http://schemas.microsoft.com/office/drawing/2014/main" id="{8D3160C2-A221-470C-A0DF-9DDE56B26E8B}"/>
              </a:ext>
            </a:extLst>
          </p:cNvPr>
          <p:cNvSpPr>
            <a:spLocks noChangeAspect="1"/>
          </p:cNvSpPr>
          <p:nvPr/>
        </p:nvSpPr>
        <p:spPr>
          <a:xfrm>
            <a:off x="1080003" y="788227"/>
            <a:ext cx="2106000" cy="561014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3.3.3.3. </a:t>
            </a:r>
            <a:r>
              <a:rPr lang="ko-KR" altLang="en-US" dirty="0"/>
              <a:t>신청하기</a:t>
            </a:r>
            <a:r>
              <a:rPr lang="en-US" altLang="ko-KR" dirty="0"/>
              <a:t>_</a:t>
            </a:r>
            <a:r>
              <a:rPr lang="ko-KR" altLang="en-US" dirty="0"/>
              <a:t>신청서 작성</a:t>
            </a:r>
            <a:r>
              <a:rPr lang="en-US" altLang="ko-KR" dirty="0"/>
              <a:t>_</a:t>
            </a:r>
            <a:r>
              <a:rPr lang="ko-KR" altLang="en-US" dirty="0" err="1"/>
              <a:t>모달팝업</a:t>
            </a:r>
            <a:r>
              <a:rPr lang="en-US" altLang="ko-KR" dirty="0"/>
              <a:t>: </a:t>
            </a:r>
            <a:r>
              <a:rPr lang="ko-KR" altLang="en-US" dirty="0"/>
              <a:t>증명서류안내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500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r>
              <a:rPr lang="en-US" altLang="ko-KR" sz="800" dirty="0"/>
              <a:t>[</a:t>
            </a:r>
            <a:r>
              <a:rPr lang="ko-KR" altLang="en-US" sz="800" dirty="0"/>
              <a:t>신청하기</a:t>
            </a:r>
            <a:r>
              <a:rPr lang="en-US" altLang="ko-KR" sz="800" dirty="0"/>
              <a:t>&gt;</a:t>
            </a:r>
            <a:r>
              <a:rPr lang="ko-KR" altLang="en-US" sz="800" dirty="0"/>
              <a:t>신청서 작성</a:t>
            </a:r>
            <a:r>
              <a:rPr lang="en-US" altLang="ko-KR" sz="800" dirty="0"/>
              <a:t>] </a:t>
            </a:r>
            <a:r>
              <a:rPr lang="ko-KR" altLang="en-US" sz="800" dirty="0"/>
              <a:t>화면에서 병가정보 영역 </a:t>
            </a:r>
            <a:r>
              <a:rPr lang="en-US" altLang="ko-KR" sz="800" dirty="0"/>
              <a:t>[</a:t>
            </a:r>
            <a:r>
              <a:rPr lang="ko-KR" altLang="en-US" sz="800" dirty="0" err="1"/>
              <a:t>병가서류안내</a:t>
            </a:r>
            <a:r>
              <a:rPr lang="en-US" altLang="ko-KR" sz="800" dirty="0"/>
              <a:t>] </a:t>
            </a:r>
            <a:r>
              <a:rPr lang="ko-KR" altLang="en-US" sz="800" dirty="0"/>
              <a:t>버튼 선택 시 제공되는 팝업화면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49256"/>
              </p:ext>
            </p:extLst>
          </p:nvPr>
        </p:nvGraphicFramePr>
        <p:xfrm>
          <a:off x="7920056" y="1642385"/>
          <a:ext cx="3960000" cy="113855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제출서류 가이드 영역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병가관련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제출 증빙서류 상세 가이드 정보 제공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0825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1-1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예시이미지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제출할 증빙서류 예시 이미지 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반드시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포함되어야하는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정보에 강조표시 필요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 파트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08122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닫기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 종료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508065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CD5D55-1CDA-4161-A4F9-568122469056}"/>
              </a:ext>
            </a:extLst>
          </p:cNvPr>
          <p:cNvSpPr/>
          <p:nvPr/>
        </p:nvSpPr>
        <p:spPr>
          <a:xfrm>
            <a:off x="7920056" y="788227"/>
            <a:ext cx="1152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U_apply_002-3p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4373A96-AD38-499E-88B2-D98F541E2990}"/>
              </a:ext>
            </a:extLst>
          </p:cNvPr>
          <p:cNvSpPr/>
          <p:nvPr/>
        </p:nvSpPr>
        <p:spPr>
          <a:xfrm>
            <a:off x="1183596" y="570676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28550A-C27C-4CE9-8DE2-92C6468EA0B5}"/>
              </a:ext>
            </a:extLst>
          </p:cNvPr>
          <p:cNvSpPr/>
          <p:nvPr/>
        </p:nvSpPr>
        <p:spPr>
          <a:xfrm>
            <a:off x="1218007" y="1642386"/>
            <a:ext cx="1829994" cy="3977364"/>
          </a:xfrm>
          <a:prstGeom prst="rect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DBEA2EE-FFE7-437E-A8D2-05CA43893404}"/>
              </a:ext>
            </a:extLst>
          </p:cNvPr>
          <p:cNvSpPr/>
          <p:nvPr/>
        </p:nvSpPr>
        <p:spPr>
          <a:xfrm>
            <a:off x="1183596" y="157313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D4498FD-2D27-4288-B1E8-A8D17ED349B6}"/>
              </a:ext>
            </a:extLst>
          </p:cNvPr>
          <p:cNvSpPr/>
          <p:nvPr/>
        </p:nvSpPr>
        <p:spPr>
          <a:xfrm>
            <a:off x="1183596" y="4028972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431C8E-2F92-4143-B168-B5C83123665F}"/>
              </a:ext>
            </a:extLst>
          </p:cNvPr>
          <p:cNvSpPr/>
          <p:nvPr/>
        </p:nvSpPr>
        <p:spPr>
          <a:xfrm>
            <a:off x="11096625" y="0"/>
            <a:ext cx="1095375" cy="5597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 1.05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0389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460D092-11F3-4F12-9BC9-70067EF11D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F03C01-F36E-498D-A14A-3DD4BCEC7D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병가구분별</a:t>
            </a:r>
            <a:r>
              <a:rPr lang="en-US" altLang="ko-KR" dirty="0"/>
              <a:t> </a:t>
            </a:r>
            <a:r>
              <a:rPr lang="ko-KR" altLang="en-US" dirty="0"/>
              <a:t>서류 가이드 내용 정리</a:t>
            </a:r>
          </a:p>
        </p:txBody>
      </p:sp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D766B364-096E-444D-994F-FF1422BC56B6}"/>
              </a:ext>
            </a:extLst>
          </p:cNvPr>
          <p:cNvGraphicFramePr>
            <a:graphicFrameLocks noGrp="1"/>
          </p:cNvGraphicFramePr>
          <p:nvPr/>
        </p:nvGraphicFramePr>
        <p:xfrm>
          <a:off x="378033" y="646506"/>
          <a:ext cx="11448206" cy="2141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5430">
                  <a:extLst>
                    <a:ext uri="{9D8B030D-6E8A-4147-A177-3AD203B41FA5}">
                      <a16:colId xmlns:a16="http://schemas.microsoft.com/office/drawing/2014/main" val="2205910165"/>
                    </a:ext>
                  </a:extLst>
                </a:gridCol>
                <a:gridCol w="1115430">
                  <a:extLst>
                    <a:ext uri="{9D8B030D-6E8A-4147-A177-3AD203B41FA5}">
                      <a16:colId xmlns:a16="http://schemas.microsoft.com/office/drawing/2014/main" val="2285081845"/>
                    </a:ext>
                  </a:extLst>
                </a:gridCol>
                <a:gridCol w="3718735">
                  <a:extLst>
                    <a:ext uri="{9D8B030D-6E8A-4147-A177-3AD203B41FA5}">
                      <a16:colId xmlns:a16="http://schemas.microsoft.com/office/drawing/2014/main" val="2952894172"/>
                    </a:ext>
                  </a:extLst>
                </a:gridCol>
                <a:gridCol w="3560443">
                  <a:extLst>
                    <a:ext uri="{9D8B030D-6E8A-4147-A177-3AD203B41FA5}">
                      <a16:colId xmlns:a16="http://schemas.microsoft.com/office/drawing/2014/main" val="67728750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384413037"/>
                    </a:ext>
                  </a:extLst>
                </a:gridCol>
                <a:gridCol w="1167204">
                  <a:extLst>
                    <a:ext uri="{9D8B030D-6E8A-4147-A177-3AD203B41FA5}">
                      <a16:colId xmlns:a16="http://schemas.microsoft.com/office/drawing/2014/main" val="1914609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제출서류 항목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필수제출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51098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입원정보확인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1000" kern="1200" dirty="0" err="1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질병명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질병코드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및 입원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진료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기간이 명시된 서류</a:t>
                      </a:r>
                      <a:endParaRPr lang="en-US" altLang="ko-KR" sz="1000" kern="1200" dirty="0">
                        <a:solidFill>
                          <a:srgbClr val="00B0F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코로나 감염병으로 인한 생활치료센터 입원의 경우 확인서 제출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</a:t>
                      </a:r>
                      <a:r>
                        <a:rPr lang="en-US" altLang="ko-KR" sz="1000" b="0" u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b="0" u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퇴원확인서</a:t>
                      </a:r>
                      <a:r>
                        <a:rPr lang="en-US" altLang="ko-KR" sz="1000" b="0" u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="0" u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진단서</a:t>
                      </a:r>
                      <a:r>
                        <a:rPr lang="en-US" altLang="ko-KR" sz="1000" b="0" u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="0" u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진료확인서</a:t>
                      </a:r>
                      <a:r>
                        <a:rPr lang="en-US" altLang="ko-KR" sz="1000" b="0" u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="0" u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소견서 중 </a:t>
                      </a:r>
                      <a:r>
                        <a:rPr lang="en-US" altLang="ko-KR" sz="1000" b="0" u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000" b="0" u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854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입원연계 외래진료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외래진료정보확인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1000" kern="1200" dirty="0" err="1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질병명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질병코드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및 입원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진료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기간이 명시된 서류</a:t>
                      </a:r>
                      <a:endParaRPr lang="en-US" altLang="ko-KR" sz="1000" kern="1200" dirty="0">
                        <a:solidFill>
                          <a:srgbClr val="00B0F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입원과 동일한 진료과목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동일 질병이지만 진료과목이 다를 경우 추가 증빙서류 제출 시 인정</a:t>
                      </a:r>
                      <a:endParaRPr lang="en-US" altLang="ko-KR" sz="1000" kern="1200" dirty="0">
                        <a:solidFill>
                          <a:srgbClr val="00B0F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진료비 영수증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진료비 세부내역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입퇴원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요약지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통원확인서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소견서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의무기록사본 중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00" kern="12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11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공단건강검진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검진정보확인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검진 후 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개월 경과 시 제출 </a:t>
                      </a:r>
                      <a:r>
                        <a:rPr lang="ko-KR" altLang="en-US" sz="1000" kern="1200" dirty="0" err="1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필요없음</a:t>
                      </a:r>
                      <a:endParaRPr lang="en-US" altLang="ko-KR" sz="1000" kern="1200" dirty="0">
                        <a:solidFill>
                          <a:srgbClr val="00B0F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건강검진결과통보서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건강검진확인서 중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00" kern="12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278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백신 이상반응 치료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백신 이상반응 정보확인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코로나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19 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백신접종일로부터 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(28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일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이내 </a:t>
                      </a:r>
                      <a:r>
                        <a:rPr lang="ko-KR" altLang="en-US" sz="1000" kern="1200" dirty="0" err="1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백신별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이상반응으로 인한 치료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검진 증빙서류</a:t>
                      </a:r>
                      <a:endParaRPr lang="en-US" altLang="ko-KR" sz="1000" kern="1200" dirty="0">
                        <a:solidFill>
                          <a:srgbClr val="00B0F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1000" kern="1200" dirty="0" err="1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백신별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이상반응은 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코로나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19 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예방접종 후 이상반응 관리지침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기준 적용</a:t>
                      </a:r>
                      <a:endParaRPr lang="en-US" altLang="ko-KR" sz="1000" kern="1200" dirty="0">
                        <a:solidFill>
                          <a:srgbClr val="00B0F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백신접종확인서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진료확인서 등 의료기관 서류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0641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DDD4912-F475-4BA0-80AE-ACB4657DEDA8}"/>
              </a:ext>
            </a:extLst>
          </p:cNvPr>
          <p:cNvSpPr txBox="1"/>
          <p:nvPr/>
        </p:nvSpPr>
        <p:spPr>
          <a:xfrm>
            <a:off x="378033" y="433690"/>
            <a:ext cx="172643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▸ 병가정보 증빙서류 가이드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4EBAD1-1B3B-4F80-99F1-6EB811480A79}"/>
              </a:ext>
            </a:extLst>
          </p:cNvPr>
          <p:cNvSpPr/>
          <p:nvPr/>
        </p:nvSpPr>
        <p:spPr>
          <a:xfrm>
            <a:off x="11096625" y="0"/>
            <a:ext cx="1095375" cy="5597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 1.05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2368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직업분류</a:t>
            </a:r>
          </a:p>
        </p:txBody>
      </p:sp>
      <p:graphicFrame>
        <p:nvGraphicFramePr>
          <p:cNvPr id="35" name="표 11">
            <a:extLst>
              <a:ext uri="{FF2B5EF4-FFF2-40B4-BE49-F238E27FC236}">
                <a16:creationId xmlns:a16="http://schemas.microsoft.com/office/drawing/2014/main" id="{9EEAFABD-88CA-4535-8EC6-50BDC612013C}"/>
              </a:ext>
            </a:extLst>
          </p:cNvPr>
          <p:cNvGraphicFramePr>
            <a:graphicFrameLocks noGrp="1"/>
          </p:cNvGraphicFramePr>
          <p:nvPr/>
        </p:nvGraphicFramePr>
        <p:xfrm>
          <a:off x="378033" y="640921"/>
          <a:ext cx="11455379" cy="31566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2908">
                  <a:extLst>
                    <a:ext uri="{9D8B030D-6E8A-4147-A177-3AD203B41FA5}">
                      <a16:colId xmlns:a16="http://schemas.microsoft.com/office/drawing/2014/main" val="2285081845"/>
                    </a:ext>
                  </a:extLst>
                </a:gridCol>
                <a:gridCol w="2976283">
                  <a:extLst>
                    <a:ext uri="{9D8B030D-6E8A-4147-A177-3AD203B41FA5}">
                      <a16:colId xmlns:a16="http://schemas.microsoft.com/office/drawing/2014/main" val="2952894172"/>
                    </a:ext>
                  </a:extLst>
                </a:gridCol>
                <a:gridCol w="7826188">
                  <a:extLst>
                    <a:ext uri="{9D8B030D-6E8A-4147-A177-3AD203B41FA5}">
                      <a16:colId xmlns:a16="http://schemas.microsoft.com/office/drawing/2014/main" val="2273256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번호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직업분류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주요예시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5109802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종교 관련직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목사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신부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승려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그 외 성직자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85435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정보통신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교육 관련직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웹 프로그래머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네트워크 시스템 개발자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정보 보안 전문가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통신장비 기사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데이터 설계 및 프로그래머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예능강사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학습지 및 교육 교구 방문 강사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74007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문화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예술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스포츠 전문가 및 관련직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연극∙영화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및 영상 관련 종사원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유튜버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스포츠 강사 및 트레이너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94069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돌봄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보건 및 개인 생활 서비스직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요양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보호사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간병인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이용사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미용사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피부 및 체형 관리사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99659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가사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음식 및 판매 관련 단순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노무직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가사 및 육아 도우미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패스트푸드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준비원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주방 보조원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조리사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주유원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전단지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배포원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34733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판매 종사자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소규모 상점 경영자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상점 판매원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매장 계산원 및 요금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정산원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단말기 및 통신 서비스 판매원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온라인 쇼핑 판매원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텔레마케터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방문 판매원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노점 및 이동 판매원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보험 설계사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신용카드 모집인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자동차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영업원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56881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운전 및 운송 관련직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화물차 및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특수차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운전원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대리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운전원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및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주차원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이삿짐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운반원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택배원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음식 배달원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기타 배달원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13988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제조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청소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경비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기타 서비스 단순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노무직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제조 관련 단순 종사원</a:t>
                      </a:r>
                      <a:r>
                        <a:rPr lang="en-US" altLang="ko-KR" sz="1050" kern="12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청소원</a:t>
                      </a:r>
                      <a:r>
                        <a:rPr lang="en-US" altLang="ko-KR" sz="1050" kern="12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환경미화원 및 재활용품 수거원 경비원</a:t>
                      </a:r>
                      <a:r>
                        <a:rPr lang="en-US" altLang="ko-KR" sz="1050" kern="12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가스 점검원</a:t>
                      </a:r>
                      <a:r>
                        <a:rPr lang="en-US" altLang="ko-KR" sz="1050" kern="12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주차 관리원 및 안내원</a:t>
                      </a:r>
                      <a:r>
                        <a:rPr lang="en-US" altLang="ko-KR" sz="1050" kern="12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대여 제품 방문 점검원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94168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건설 단순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노무직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건설 단순 종사원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929153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1~9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에 속하지 않는 직업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298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774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Information Architecture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상세 구성도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7DFE8B-9429-4AD1-8B0A-51C80575E82A}"/>
              </a:ext>
            </a:extLst>
          </p:cNvPr>
          <p:cNvSpPr/>
          <p:nvPr/>
        </p:nvSpPr>
        <p:spPr>
          <a:xfrm>
            <a:off x="10605145" y="413470"/>
            <a:ext cx="1224000" cy="21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LP = Layer-popup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53EE5A96-BE88-401F-A953-5E993E3121A1}"/>
              </a:ext>
            </a:extLst>
          </p:cNvPr>
          <p:cNvGraphicFramePr>
            <a:graphicFrameLocks noGrp="1"/>
          </p:cNvGraphicFramePr>
          <p:nvPr/>
        </p:nvGraphicFramePr>
        <p:xfrm>
          <a:off x="263525" y="760528"/>
          <a:ext cx="11565621" cy="614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969">
                  <a:extLst>
                    <a:ext uri="{9D8B030D-6E8A-4147-A177-3AD203B41FA5}">
                      <a16:colId xmlns:a16="http://schemas.microsoft.com/office/drawing/2014/main" val="2173765136"/>
                    </a:ext>
                  </a:extLst>
                </a:gridCol>
                <a:gridCol w="753035">
                  <a:extLst>
                    <a:ext uri="{9D8B030D-6E8A-4147-A177-3AD203B41FA5}">
                      <a16:colId xmlns:a16="http://schemas.microsoft.com/office/drawing/2014/main" val="3381749876"/>
                    </a:ext>
                  </a:extLst>
                </a:gridCol>
                <a:gridCol w="1067055">
                  <a:extLst>
                    <a:ext uri="{9D8B030D-6E8A-4147-A177-3AD203B41FA5}">
                      <a16:colId xmlns:a16="http://schemas.microsoft.com/office/drawing/2014/main" val="3178825584"/>
                    </a:ext>
                  </a:extLst>
                </a:gridCol>
                <a:gridCol w="1003792">
                  <a:extLst>
                    <a:ext uri="{9D8B030D-6E8A-4147-A177-3AD203B41FA5}">
                      <a16:colId xmlns:a16="http://schemas.microsoft.com/office/drawing/2014/main" val="3081749474"/>
                    </a:ext>
                  </a:extLst>
                </a:gridCol>
                <a:gridCol w="1048382">
                  <a:extLst>
                    <a:ext uri="{9D8B030D-6E8A-4147-A177-3AD203B41FA5}">
                      <a16:colId xmlns:a16="http://schemas.microsoft.com/office/drawing/2014/main" val="2732381892"/>
                    </a:ext>
                  </a:extLst>
                </a:gridCol>
                <a:gridCol w="1125386">
                  <a:extLst>
                    <a:ext uri="{9D8B030D-6E8A-4147-A177-3AD203B41FA5}">
                      <a16:colId xmlns:a16="http://schemas.microsoft.com/office/drawing/2014/main" val="2946717749"/>
                    </a:ext>
                  </a:extLst>
                </a:gridCol>
                <a:gridCol w="1125386">
                  <a:extLst>
                    <a:ext uri="{9D8B030D-6E8A-4147-A177-3AD203B41FA5}">
                      <a16:colId xmlns:a16="http://schemas.microsoft.com/office/drawing/2014/main" val="495441989"/>
                    </a:ext>
                  </a:extLst>
                </a:gridCol>
                <a:gridCol w="875866">
                  <a:extLst>
                    <a:ext uri="{9D8B030D-6E8A-4147-A177-3AD203B41FA5}">
                      <a16:colId xmlns:a16="http://schemas.microsoft.com/office/drawing/2014/main" val="1767388983"/>
                    </a:ext>
                  </a:extLst>
                </a:gridCol>
                <a:gridCol w="478671">
                  <a:extLst>
                    <a:ext uri="{9D8B030D-6E8A-4147-A177-3AD203B41FA5}">
                      <a16:colId xmlns:a16="http://schemas.microsoft.com/office/drawing/2014/main" val="87790257"/>
                    </a:ext>
                  </a:extLst>
                </a:gridCol>
                <a:gridCol w="506248">
                  <a:extLst>
                    <a:ext uri="{9D8B030D-6E8A-4147-A177-3AD203B41FA5}">
                      <a16:colId xmlns:a16="http://schemas.microsoft.com/office/drawing/2014/main" val="483660291"/>
                    </a:ext>
                  </a:extLst>
                </a:gridCol>
                <a:gridCol w="720223">
                  <a:extLst>
                    <a:ext uri="{9D8B030D-6E8A-4147-A177-3AD203B41FA5}">
                      <a16:colId xmlns:a16="http://schemas.microsoft.com/office/drawing/2014/main" val="776917884"/>
                    </a:ext>
                  </a:extLst>
                </a:gridCol>
                <a:gridCol w="2488608">
                  <a:extLst>
                    <a:ext uri="{9D8B030D-6E8A-4147-A177-3AD203B41FA5}">
                      <a16:colId xmlns:a16="http://schemas.microsoft.com/office/drawing/2014/main" val="303828118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번호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1depth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2depth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3depth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4depth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5depth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6depth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/>
                        <a:t>scr</a:t>
                      </a:r>
                      <a:r>
                        <a:rPr lang="en-US" altLang="ko-KR" sz="1000" b="0" dirty="0"/>
                        <a:t> ID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type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</a:t>
                      </a:r>
                      <a:endParaRPr lang="ko-KR" altLang="en-US" sz="9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관리자연동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description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349956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10"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U_login_000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비밀번호로 로그인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4303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아이디찾기</a:t>
                      </a:r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본인인증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U_login_001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아이디찾기를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위한 본인인증 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888752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아이디찾기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성공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U_login_002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 찾기 성공하여 계정정보 확인하는 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07513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비밀번호찾기</a:t>
                      </a:r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간편찾기</a:t>
                      </a:r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U_login_003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 찾기를 위한 회원정보 조회하는 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76948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 재발급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U_login_005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확인하여 비밀번호 재발급하는 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59888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본인인증으로 찾기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U_login_004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비밀번호찾기를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위한 본인인증 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419667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 재발급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U_login_005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확인하여 비밀번호 재발급하는 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26229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SNS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간편로그인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SNS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계정 연동 회원의 로그인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외부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API 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연동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53941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SNS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간편가입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약관동의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U_login_006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SNS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계정 </a:t>
                      </a:r>
                      <a:r>
                        <a:rPr lang="ko-KR" altLang="en-US" sz="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비연동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사용자의 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SNS 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간편가입 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step1 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이용약관동의 화면 제공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05564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본인인증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U_login_007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step2 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본인인증 화면 제공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6868573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약관동의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U_join_001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회원가입하는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step1 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이용약관동의 화면 제공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6544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본인인증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U_join_002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step2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본인인증 화면 제공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104098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회원정보입력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U_join_003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step3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회원정보 입력 화면 제공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8146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가입완료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U_join_004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step4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회원가입완료 안내 제공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1837920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10"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홈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메인화면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U_main_000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온라인 접수시스템 </a:t>
                      </a:r>
                      <a:r>
                        <a:rPr lang="ko-KR" altLang="en-US" sz="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메인화면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[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사업소개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], [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신청자격확인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], [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신청하기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], [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고객센터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 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바로가기 기능 제공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413817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U_main_001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온라인 접수시스템 </a:t>
                      </a:r>
                      <a:r>
                        <a:rPr lang="ko-KR" altLang="en-US" sz="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메인화면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(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신청현황보드 제공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[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사업소개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], [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신청자격확인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], [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신청하기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], [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고객센터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 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바로가기 기능 제공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92070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홈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메인화면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&lt;</a:t>
                      </a:r>
                      <a:r>
                        <a:rPr lang="ko-KR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공동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GNB&gt;</a:t>
                      </a:r>
                      <a:endParaRPr lang="ko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GNB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공통 적용 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GNB (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외부 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API 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연동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6107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사업소개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U_intro_000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GNB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유급병가지원사업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소개 및 신청자격정보 제공하는 화면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33859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U_apply_000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GNB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온라인 신청하기 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14686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신청결과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U_status_000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GNB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회원의 신청내역 및 진행현황을 확인하는 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14305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고객센터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U_CS1_000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GNB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공지사항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FAQ, 1:1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문의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이용안내 등 고객 서비스 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39586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U_login_000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 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21807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U_join_001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회원가입 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56836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계정정보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마이페이지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U_mypage_001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마에페이지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3887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2697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질병분류</a:t>
            </a:r>
          </a:p>
        </p:txBody>
      </p:sp>
      <p:graphicFrame>
        <p:nvGraphicFramePr>
          <p:cNvPr id="35" name="표 11">
            <a:extLst>
              <a:ext uri="{FF2B5EF4-FFF2-40B4-BE49-F238E27FC236}">
                <a16:creationId xmlns:a16="http://schemas.microsoft.com/office/drawing/2014/main" id="{9EEAFABD-88CA-4535-8EC6-50BDC612013C}"/>
              </a:ext>
            </a:extLst>
          </p:cNvPr>
          <p:cNvGraphicFramePr>
            <a:graphicFrameLocks noGrp="1"/>
          </p:cNvGraphicFramePr>
          <p:nvPr/>
        </p:nvGraphicFramePr>
        <p:xfrm>
          <a:off x="378033" y="418833"/>
          <a:ext cx="11455379" cy="63601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2908">
                  <a:extLst>
                    <a:ext uri="{9D8B030D-6E8A-4147-A177-3AD203B41FA5}">
                      <a16:colId xmlns:a16="http://schemas.microsoft.com/office/drawing/2014/main" val="2285081845"/>
                    </a:ext>
                  </a:extLst>
                </a:gridCol>
                <a:gridCol w="2976283">
                  <a:extLst>
                    <a:ext uri="{9D8B030D-6E8A-4147-A177-3AD203B41FA5}">
                      <a16:colId xmlns:a16="http://schemas.microsoft.com/office/drawing/2014/main" val="2952894172"/>
                    </a:ext>
                  </a:extLst>
                </a:gridCol>
                <a:gridCol w="7826188">
                  <a:extLst>
                    <a:ext uri="{9D8B030D-6E8A-4147-A177-3AD203B41FA5}">
                      <a16:colId xmlns:a16="http://schemas.microsoft.com/office/drawing/2014/main" val="2273256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번호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KOICD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대분류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예시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5109802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특정 감염성 및 기생충성 질환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형간염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급성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B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형간염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위장염 및 결장염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바이러스성 장염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말라리아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비브리오폐혈증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대상포진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결핵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상세불명의 결핵성 흉막염 등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85435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신생물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암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갑상선암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유방암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폐암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전립선암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폐암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위암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췌장암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직장암 등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신생물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갑상샘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직장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결장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기관지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난소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유방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신장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췌장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전립선등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용종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종양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근종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골수종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림프종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세포림프종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악성림프종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선종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선근증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 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44347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혈액 및 조혈기관의 질환과 면역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매커니즘을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침범하는 특정 장애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뇌하수체 양성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신생물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난소종양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기타 및 복합부위의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사르코이드증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2990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내분비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영양 및 대사 질환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당뇨병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갑상선 질환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영양실조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비만 및 기타 과다영양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대사장애 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77372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정신 및 행동장애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우울증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알츠하이머 치매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정신분열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기분장애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신경증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인격 및 행동장애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정신발달장애 등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20940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신경계통의 질환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뇌출혈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뇌경색증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뇌성마비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파킨슨병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두통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편마비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손목터널증후군 상세불명의 운동신경세포병 등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67269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눈 및 눈 부속기의 질환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백내장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고안압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망막염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결막염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유리체출혈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94360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귀 및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유돌의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질환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만성 중이염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어지럼증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중이염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화농성중이염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8147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순환계통의 질환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고혈압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협심증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뇌경색증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뇌출혈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류마티스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심장병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경동맥폐쇄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폐혈전색전증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대동맥판막협착증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뇌질환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심혈관질환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동맥협착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뇌동맥수술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교뇌두개내출혈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전정신경염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급성 대뇌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경색증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뇌실내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뇌내출혈모야모야병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림프관 및 림프질환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41161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호흡계통의 질환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급성 상기도감염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인플루엔자 및 폐렴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폐질환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편도주위농양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진균성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부비동염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74007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소화계통의 질환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담낭염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급성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만성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담관결석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간염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간경변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위정맥류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크론병 소화기질환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복막염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췌장염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충수염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토혈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게실염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대장질환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항문루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치루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94069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피부 및 피하조직의 질환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화상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습진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홍반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기타농가진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다리의 궤양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봉와직염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티눈 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99659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근골격계통 및 결합조직의 질환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골절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추간판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관련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추간판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전위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추간판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돌출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추간판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장애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추간판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탈출 등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관절염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퇴행성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고관절증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슬관절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무릎관절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신경통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십자인대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인대파열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파열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요추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척추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척추협착증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경추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건막염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괴사증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골괴사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오십견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탈구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통풍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34733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비뇨생식계통의 질환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요실금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요관결석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신장염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방광염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신우염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급성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급성신부전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과다 및 빈발월경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자궁내막폴립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유방의 장애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비뇨계통의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기타 명시된 장애 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56881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임신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출산 및 산후기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자궁외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임신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자궁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평활근종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13988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출생전후기에 기원한 특정 병태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941688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선천 기형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변형 및 염색체 이상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929153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손상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중독 및 외인에 의한 특정 기타 결과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골절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늑골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쇄골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쇄기뼈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근위부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하악골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손가락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발가락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대퇴골 등 각종 골절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손상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탈구손상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척수손상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근육 및 힘줄 손상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신경손상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압궤손상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 각종 손상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열상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각종 근육 및 연골 찢김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열상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염좌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무릎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요추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고관절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팔꿈치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경추부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출혈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타박상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탈구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파열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아킬레스건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인대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회전근개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 각종 파열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화상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뇌진탕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뇌출혈 등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29807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관련 질환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관련 병상입원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외래진료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85525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예방접종 이상반응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예방접종 후 이상반응 관리지침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’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준용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두통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주사부위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압통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발열 등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747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2772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924856FC-1C87-42E0-868F-280AEFBE36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4" b="-29"/>
          <a:stretch/>
        </p:blipFill>
        <p:spPr>
          <a:xfrm>
            <a:off x="3446493" y="1079999"/>
            <a:ext cx="2106000" cy="43682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BC22E4-DBFF-4009-99CD-E934F03BE5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85"/>
          <a:stretch/>
        </p:blipFill>
        <p:spPr>
          <a:xfrm>
            <a:off x="1080003" y="1079999"/>
            <a:ext cx="2106000" cy="4368294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3.3.4. </a:t>
            </a:r>
            <a:r>
              <a:rPr lang="ko-KR" altLang="en-US" dirty="0"/>
              <a:t>신청하기</a:t>
            </a:r>
            <a:r>
              <a:rPr lang="en-US" altLang="ko-KR" dirty="0"/>
              <a:t>_</a:t>
            </a:r>
            <a:r>
              <a:rPr lang="ko-KR" altLang="en-US" dirty="0"/>
              <a:t>서류제출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7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r>
              <a:rPr lang="ko-KR" altLang="en-US" sz="800" dirty="0"/>
              <a:t>신청서 작성 완료 시 제공되는 서류제출 화면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668716"/>
              </p:ext>
            </p:extLst>
          </p:nvPr>
        </p:nvGraphicFramePr>
        <p:xfrm>
          <a:off x="7920056" y="1642385"/>
          <a:ext cx="3960000" cy="346558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제출서류 리스트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이전단계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신청서 작성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 정보 기반으로 제출서류 리스트업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*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다음페이지 참고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1-1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양식파일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해당 서류의 양식파일 다운로드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서류 여러 개일 경우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ZIP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파일 다운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3772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1-2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업로드 버튼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파일탐색기 연동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파일 첨부 후 첨부파일명 리스트로 표시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첨부파일 리스트 우측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삭제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버튼을 통해 파일 삭제 가능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  <a:cs typeface="+mn-cs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3393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이전 버튼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이전단계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신청서 작성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이동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나눔고딕" pitchFamily="50" charset="-127"/>
                          <a:cs typeface="+mn-cs"/>
                        </a:rPr>
                      </a:b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나눔고딕" pitchFamily="50" charset="-127"/>
                          <a:cs typeface="+mn-cs"/>
                        </a:rPr>
                        <a:t>  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나눔고딕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나눔고딕" pitchFamily="50" charset="-127"/>
                          <a:cs typeface="+mn-cs"/>
                        </a:rPr>
                        <a:t> 업로드한 파일 저장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64921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임시저장 버튼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신청정보 저장 후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안내팝업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제공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3048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최종제출 버튼</a:t>
                      </a: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 최종완료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안내팝업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제공 후 최종제출화면으로 이동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필수 첨부서류에 첨부된 파일이 없을 경우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6800" marR="4680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248636"/>
                  </a:ext>
                </a:extLst>
              </a:tr>
            </a:tbl>
          </a:graphicData>
        </a:graphic>
      </p:graphicFrame>
      <p:sp>
        <p:nvSpPr>
          <p:cNvPr id="44" name="Rectangle 127">
            <a:extLst>
              <a:ext uri="{FF2B5EF4-FFF2-40B4-BE49-F238E27FC236}">
                <a16:creationId xmlns:a16="http://schemas.microsoft.com/office/drawing/2014/main" id="{9699C012-415A-4B44-9692-D01A122D82DD}"/>
              </a:ext>
            </a:extLst>
          </p:cNvPr>
          <p:cNvSpPr>
            <a:spLocks noChangeAspect="1"/>
          </p:cNvSpPr>
          <p:nvPr/>
        </p:nvSpPr>
        <p:spPr>
          <a:xfrm>
            <a:off x="1080003" y="1079998"/>
            <a:ext cx="2106000" cy="436829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62D2EB-4C97-45B1-81FE-5D1F55A96245}"/>
              </a:ext>
            </a:extLst>
          </p:cNvPr>
          <p:cNvSpPr/>
          <p:nvPr/>
        </p:nvSpPr>
        <p:spPr>
          <a:xfrm>
            <a:off x="958983" y="5338837"/>
            <a:ext cx="2374767" cy="2189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Rectangle 127">
            <a:extLst>
              <a:ext uri="{FF2B5EF4-FFF2-40B4-BE49-F238E27FC236}">
                <a16:creationId xmlns:a16="http://schemas.microsoft.com/office/drawing/2014/main" id="{91DF49A3-2376-4C06-8639-05ABC846CC28}"/>
              </a:ext>
            </a:extLst>
          </p:cNvPr>
          <p:cNvSpPr>
            <a:spLocks noChangeAspect="1"/>
          </p:cNvSpPr>
          <p:nvPr/>
        </p:nvSpPr>
        <p:spPr>
          <a:xfrm>
            <a:off x="3446493" y="1079998"/>
            <a:ext cx="2106000" cy="436829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2AC91A-68FF-4B46-BAEF-2ED0DC71360C}"/>
              </a:ext>
            </a:extLst>
          </p:cNvPr>
          <p:cNvSpPr/>
          <p:nvPr/>
        </p:nvSpPr>
        <p:spPr>
          <a:xfrm>
            <a:off x="3312109" y="962997"/>
            <a:ext cx="2374767" cy="2189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7550963-9266-435D-9E59-CB5D8B78A329}"/>
              </a:ext>
            </a:extLst>
          </p:cNvPr>
          <p:cNvCxnSpPr>
            <a:cxnSpLocks/>
          </p:cNvCxnSpPr>
          <p:nvPr/>
        </p:nvCxnSpPr>
        <p:spPr>
          <a:xfrm>
            <a:off x="897071" y="1219947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1368ED0-C35B-48FB-9954-0A8F840EA810}"/>
              </a:ext>
            </a:extLst>
          </p:cNvPr>
          <p:cNvCxnSpPr>
            <a:cxnSpLocks/>
          </p:cNvCxnSpPr>
          <p:nvPr/>
        </p:nvCxnSpPr>
        <p:spPr>
          <a:xfrm>
            <a:off x="897071" y="1585072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DFF5677-FC77-4FE8-A1F5-23D2BD0BBDE1}"/>
              </a:ext>
            </a:extLst>
          </p:cNvPr>
          <p:cNvCxnSpPr>
            <a:cxnSpLocks/>
          </p:cNvCxnSpPr>
          <p:nvPr/>
        </p:nvCxnSpPr>
        <p:spPr>
          <a:xfrm>
            <a:off x="958983" y="1219947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0DA259F-88E8-4CD9-84AE-CC33DA1F75E0}"/>
              </a:ext>
            </a:extLst>
          </p:cNvPr>
          <p:cNvSpPr txBox="1"/>
          <p:nvPr/>
        </p:nvSpPr>
        <p:spPr>
          <a:xfrm>
            <a:off x="694582" y="1333259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28A95C3-661A-4D35-B4AC-A37A37F54CAF}"/>
              </a:ext>
            </a:extLst>
          </p:cNvPr>
          <p:cNvCxnSpPr>
            <a:cxnSpLocks/>
          </p:cNvCxnSpPr>
          <p:nvPr/>
        </p:nvCxnSpPr>
        <p:spPr>
          <a:xfrm>
            <a:off x="958983" y="1585072"/>
            <a:ext cx="0" cy="1252916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7CA2211-2280-4DE8-BC3F-CE9D3A8C1B5B}"/>
              </a:ext>
            </a:extLst>
          </p:cNvPr>
          <p:cNvSpPr txBox="1"/>
          <p:nvPr/>
        </p:nvSpPr>
        <p:spPr>
          <a:xfrm>
            <a:off x="600005" y="1841602"/>
            <a:ext cx="450444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Task Title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01F5355-BBA7-4BAF-B954-8B44F58437B2}"/>
              </a:ext>
            </a:extLst>
          </p:cNvPr>
          <p:cNvCxnSpPr>
            <a:cxnSpLocks/>
          </p:cNvCxnSpPr>
          <p:nvPr/>
        </p:nvCxnSpPr>
        <p:spPr>
          <a:xfrm>
            <a:off x="897071" y="2221244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F9775A9-3BDA-4242-A7CD-EB657A41A5D8}"/>
              </a:ext>
            </a:extLst>
          </p:cNvPr>
          <p:cNvCxnSpPr>
            <a:cxnSpLocks/>
          </p:cNvCxnSpPr>
          <p:nvPr/>
        </p:nvCxnSpPr>
        <p:spPr>
          <a:xfrm>
            <a:off x="897071" y="2837988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0543C13-63D0-43FE-B00C-C5DD427C6F1E}"/>
              </a:ext>
            </a:extLst>
          </p:cNvPr>
          <p:cNvCxnSpPr>
            <a:cxnSpLocks/>
          </p:cNvCxnSpPr>
          <p:nvPr/>
        </p:nvCxnSpPr>
        <p:spPr>
          <a:xfrm>
            <a:off x="897071" y="2378406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2A47EAE-A9C3-4194-9324-21DAA803B2DD}"/>
              </a:ext>
            </a:extLst>
          </p:cNvPr>
          <p:cNvSpPr txBox="1"/>
          <p:nvPr/>
        </p:nvSpPr>
        <p:spPr>
          <a:xfrm>
            <a:off x="513443" y="2238270"/>
            <a:ext cx="537006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Process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Tip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7F97B9-83B5-4D57-9BE7-263B03021DA9}"/>
              </a:ext>
            </a:extLst>
          </p:cNvPr>
          <p:cNvSpPr txBox="1"/>
          <p:nvPr/>
        </p:nvSpPr>
        <p:spPr>
          <a:xfrm>
            <a:off x="614432" y="2546642"/>
            <a:ext cx="43601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Info. area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5B5BA36-09CD-4CCB-83F0-FBD661C57B27}"/>
              </a:ext>
            </a:extLst>
          </p:cNvPr>
          <p:cNvSpPr/>
          <p:nvPr/>
        </p:nvSpPr>
        <p:spPr>
          <a:xfrm>
            <a:off x="1130981" y="404114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DBB8FC8-B9F5-4AC5-8ACF-259AE1D5AF47}"/>
              </a:ext>
            </a:extLst>
          </p:cNvPr>
          <p:cNvSpPr/>
          <p:nvPr/>
        </p:nvSpPr>
        <p:spPr>
          <a:xfrm>
            <a:off x="3511013" y="2238270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2A9DE0A-09D8-42FF-A647-58D846C6613C}"/>
              </a:ext>
            </a:extLst>
          </p:cNvPr>
          <p:cNvSpPr/>
          <p:nvPr/>
        </p:nvSpPr>
        <p:spPr>
          <a:xfrm>
            <a:off x="3511013" y="2846079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04C5447-756E-4850-B6B6-6BDBD9D8AE57}"/>
              </a:ext>
            </a:extLst>
          </p:cNvPr>
          <p:cNvSpPr/>
          <p:nvPr/>
        </p:nvSpPr>
        <p:spPr>
          <a:xfrm>
            <a:off x="3467841" y="4530850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95D2BB5-3FE5-4DBA-8EE9-11F8CC33BAFE}"/>
              </a:ext>
            </a:extLst>
          </p:cNvPr>
          <p:cNvSpPr/>
          <p:nvPr/>
        </p:nvSpPr>
        <p:spPr>
          <a:xfrm>
            <a:off x="4629891" y="4530850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CFE5790-FECE-4BB7-8316-3FA32A89272D}"/>
              </a:ext>
            </a:extLst>
          </p:cNvPr>
          <p:cNvSpPr/>
          <p:nvPr/>
        </p:nvSpPr>
        <p:spPr>
          <a:xfrm>
            <a:off x="3467841" y="4933701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7" name="그래픽 56">
            <a:extLst>
              <a:ext uri="{FF2B5EF4-FFF2-40B4-BE49-F238E27FC236}">
                <a16:creationId xmlns:a16="http://schemas.microsoft.com/office/drawing/2014/main" id="{3DE32D9C-CB1D-4914-8A51-21F8FD83E8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1496" b="-515"/>
          <a:stretch/>
        </p:blipFill>
        <p:spPr>
          <a:xfrm>
            <a:off x="9311997" y="3098351"/>
            <a:ext cx="1800000" cy="616943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01F10669-946A-4CC4-AC6E-B0F262E0DC82}"/>
              </a:ext>
            </a:extLst>
          </p:cNvPr>
          <p:cNvGrpSpPr/>
          <p:nvPr/>
        </p:nvGrpSpPr>
        <p:grpSpPr>
          <a:xfrm>
            <a:off x="5821260" y="1310494"/>
            <a:ext cx="1638000" cy="754804"/>
            <a:chOff x="3872208" y="3016529"/>
            <a:chExt cx="1638000" cy="754804"/>
          </a:xfrm>
        </p:grpSpPr>
        <p:sp>
          <p:nvSpPr>
            <p:cNvPr id="65" name="직사각형 603">
              <a:extLst>
                <a:ext uri="{FF2B5EF4-FFF2-40B4-BE49-F238E27FC236}">
                  <a16:creationId xmlns:a16="http://schemas.microsoft.com/office/drawing/2014/main" id="{8806DDA2-3537-4BEA-B918-EE1F4FCB7AD9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임시저장 후 신청현황에서 신청서 수정 및 제출서류 업로드 가능합니다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66" name="직사각형 609">
              <a:extLst>
                <a:ext uri="{FF2B5EF4-FFF2-40B4-BE49-F238E27FC236}">
                  <a16:creationId xmlns:a16="http://schemas.microsoft.com/office/drawing/2014/main" id="{1B676DA6-7745-4E3A-8FBD-E2CF8DEB2D2D}"/>
                </a:ext>
              </a:extLst>
            </p:cNvPr>
            <p:cNvSpPr/>
            <p:nvPr/>
          </p:nvSpPr>
          <p:spPr>
            <a:xfrm>
              <a:off x="4686300" y="3519333"/>
              <a:ext cx="823907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계속하기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7" name="직사각형 609">
              <a:extLst>
                <a:ext uri="{FF2B5EF4-FFF2-40B4-BE49-F238E27FC236}">
                  <a16:creationId xmlns:a16="http://schemas.microsoft.com/office/drawing/2014/main" id="{60EDB225-71CE-41D0-8EE8-C2D00BE9532F}"/>
                </a:ext>
              </a:extLst>
            </p:cNvPr>
            <p:cNvSpPr/>
            <p:nvPr/>
          </p:nvSpPr>
          <p:spPr>
            <a:xfrm>
              <a:off x="3872208" y="3519333"/>
              <a:ext cx="823907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나가기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9D0A31D-DB30-412D-9BD9-02DC8481B3E4}"/>
              </a:ext>
            </a:extLst>
          </p:cNvPr>
          <p:cNvSpPr txBox="1"/>
          <p:nvPr/>
        </p:nvSpPr>
        <p:spPr>
          <a:xfrm>
            <a:off x="5821260" y="1114681"/>
            <a:ext cx="1008289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4.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임시저장 </a:t>
            </a:r>
            <a:r>
              <a:rPr lang="ko-KR" altLang="en-US" sz="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안내팝업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D053B6F-E99F-46D3-80E2-5B8D3739C793}"/>
              </a:ext>
            </a:extLst>
          </p:cNvPr>
          <p:cNvSpPr txBox="1"/>
          <p:nvPr/>
        </p:nvSpPr>
        <p:spPr>
          <a:xfrm>
            <a:off x="5821260" y="2138001"/>
            <a:ext cx="1554913" cy="591682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계속하기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나가기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메인화면으로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105C883-B0DA-443F-B0CB-5C9A0E049711}"/>
              </a:ext>
            </a:extLst>
          </p:cNvPr>
          <p:cNvGrpSpPr/>
          <p:nvPr/>
        </p:nvGrpSpPr>
        <p:grpSpPr>
          <a:xfrm>
            <a:off x="5821260" y="5033915"/>
            <a:ext cx="1638000" cy="754804"/>
            <a:chOff x="3872208" y="3016529"/>
            <a:chExt cx="1638000" cy="754804"/>
          </a:xfrm>
        </p:grpSpPr>
        <p:sp>
          <p:nvSpPr>
            <p:cNvPr id="71" name="직사각형 603">
              <a:extLst>
                <a:ext uri="{FF2B5EF4-FFF2-40B4-BE49-F238E27FC236}">
                  <a16:creationId xmlns:a16="http://schemas.microsoft.com/office/drawing/2014/main" id="{2383BCDE-FDF2-4878-B651-D2E5B9D7AB62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필수 제출서류를 모두 업로드해주세요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72" name="직사각형 609">
              <a:extLst>
                <a:ext uri="{FF2B5EF4-FFF2-40B4-BE49-F238E27FC236}">
                  <a16:creationId xmlns:a16="http://schemas.microsoft.com/office/drawing/2014/main" id="{39BA85A1-09FB-4996-B1A9-0DDA99E74F46}"/>
                </a:ext>
              </a:extLst>
            </p:cNvPr>
            <p:cNvSpPr/>
            <p:nvPr/>
          </p:nvSpPr>
          <p:spPr>
            <a:xfrm>
              <a:off x="3872208" y="3519333"/>
              <a:ext cx="1638000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99AA41F-AE77-4061-90A4-94470695917C}"/>
              </a:ext>
            </a:extLst>
          </p:cNvPr>
          <p:cNvSpPr txBox="1"/>
          <p:nvPr/>
        </p:nvSpPr>
        <p:spPr>
          <a:xfrm>
            <a:off x="5821260" y="4838102"/>
            <a:ext cx="1037143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5.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첨부파일 없을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2FC0268-87DE-4A67-89D1-E331F11BB9E7}"/>
              </a:ext>
            </a:extLst>
          </p:cNvPr>
          <p:cNvSpPr txBox="1"/>
          <p:nvPr/>
        </p:nvSpPr>
        <p:spPr>
          <a:xfrm>
            <a:off x="5821260" y="5861422"/>
            <a:ext cx="1362552" cy="268517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3C158520-E137-4D83-B5FF-0BD3E5FEF755}"/>
              </a:ext>
            </a:extLst>
          </p:cNvPr>
          <p:cNvGrpSpPr/>
          <p:nvPr/>
        </p:nvGrpSpPr>
        <p:grpSpPr>
          <a:xfrm>
            <a:off x="5821260" y="3325699"/>
            <a:ext cx="1638000" cy="1277571"/>
            <a:chOff x="3872208" y="3016529"/>
            <a:chExt cx="1638000" cy="1277571"/>
          </a:xfrm>
        </p:grpSpPr>
        <p:sp>
          <p:nvSpPr>
            <p:cNvPr id="77" name="직사각형 603">
              <a:extLst>
                <a:ext uri="{FF2B5EF4-FFF2-40B4-BE49-F238E27FC236}">
                  <a16:creationId xmlns:a16="http://schemas.microsoft.com/office/drawing/2014/main" id="{03D09F42-03C2-4728-A9C1-6788C5A65155}"/>
                </a:ext>
              </a:extLst>
            </p:cNvPr>
            <p:cNvSpPr/>
            <p:nvPr/>
          </p:nvSpPr>
          <p:spPr>
            <a:xfrm>
              <a:off x="3872208" y="3016529"/>
              <a:ext cx="1638000" cy="10248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최종제출 후에는 </a:t>
              </a:r>
              <a:r>
                <a:rPr lang="ko-KR" altLang="en-US" sz="800" dirty="0" err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수정불가합니다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제출서류 미흡할 경우 추가 서류요청을 드리며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,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심사 후 자격조건에 미달하거나 부적격한 사항이 있을 경우 </a:t>
              </a:r>
              <a:r>
                <a:rPr lang="ko-KR" altLang="en-US" sz="800" dirty="0" err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미선정될</a:t>
              </a: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수 있습니다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78" name="직사각형 609">
              <a:extLst>
                <a:ext uri="{FF2B5EF4-FFF2-40B4-BE49-F238E27FC236}">
                  <a16:creationId xmlns:a16="http://schemas.microsoft.com/office/drawing/2014/main" id="{FD3863E4-C57B-4393-8798-8B1C7B99DD7B}"/>
                </a:ext>
              </a:extLst>
            </p:cNvPr>
            <p:cNvSpPr/>
            <p:nvPr/>
          </p:nvSpPr>
          <p:spPr>
            <a:xfrm>
              <a:off x="4686300" y="4042100"/>
              <a:ext cx="823908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3" name="직사각형 609">
              <a:extLst>
                <a:ext uri="{FF2B5EF4-FFF2-40B4-BE49-F238E27FC236}">
                  <a16:creationId xmlns:a16="http://schemas.microsoft.com/office/drawing/2014/main" id="{BDD07B64-BE03-4D3D-9BCA-64DBFAA2F4AB}"/>
                </a:ext>
              </a:extLst>
            </p:cNvPr>
            <p:cNvSpPr/>
            <p:nvPr/>
          </p:nvSpPr>
          <p:spPr>
            <a:xfrm>
              <a:off x="3872208" y="4042100"/>
              <a:ext cx="823908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취소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C2B8B337-F2D6-4DE1-A540-F25F0E74F8E3}"/>
              </a:ext>
            </a:extLst>
          </p:cNvPr>
          <p:cNvSpPr txBox="1"/>
          <p:nvPr/>
        </p:nvSpPr>
        <p:spPr>
          <a:xfrm>
            <a:off x="5821260" y="3129886"/>
            <a:ext cx="1008289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5.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최종제출 </a:t>
            </a:r>
            <a:r>
              <a:rPr lang="ko-KR" altLang="en-US" sz="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안내팝업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A0ED9DB-016B-42E1-A04D-4DB59CCB2C45}"/>
              </a:ext>
            </a:extLst>
          </p:cNvPr>
          <p:cNvSpPr/>
          <p:nvPr/>
        </p:nvSpPr>
        <p:spPr>
          <a:xfrm>
            <a:off x="7920056" y="788227"/>
            <a:ext cx="1152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U_apply_003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4F9D0-3D6D-49BB-A1D5-198E686E769D}"/>
              </a:ext>
            </a:extLst>
          </p:cNvPr>
          <p:cNvSpPr/>
          <p:nvPr/>
        </p:nvSpPr>
        <p:spPr>
          <a:xfrm>
            <a:off x="2363634" y="3786188"/>
            <a:ext cx="762034" cy="235743"/>
          </a:xfrm>
          <a:prstGeom prst="rect">
            <a:avLst/>
          </a:prstGeom>
          <a:solidFill>
            <a:srgbClr val="F5F5F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3E355AA-7418-4A80-A986-EDC31AB18939}"/>
              </a:ext>
            </a:extLst>
          </p:cNvPr>
          <p:cNvSpPr/>
          <p:nvPr/>
        </p:nvSpPr>
        <p:spPr>
          <a:xfrm>
            <a:off x="11096625" y="0"/>
            <a:ext cx="1095375" cy="5597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 1.05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6407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460D092-11F3-4F12-9BC9-70067EF11D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F03C01-F36E-498D-A14A-3DD4BCEC7D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제출서류 리스트 개인화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40F7D3-35AD-4622-ABC4-E5EEB845B891}"/>
              </a:ext>
            </a:extLst>
          </p:cNvPr>
          <p:cNvSpPr txBox="1"/>
          <p:nvPr/>
        </p:nvSpPr>
        <p:spPr>
          <a:xfrm>
            <a:off x="378033" y="639320"/>
            <a:ext cx="194284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▸ 제출서류 항목 리스트업 조건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525970-C177-431A-95EF-716971B0A6AF}"/>
              </a:ext>
            </a:extLst>
          </p:cNvPr>
          <p:cNvSpPr txBox="1"/>
          <p:nvPr/>
        </p:nvSpPr>
        <p:spPr>
          <a:xfrm>
            <a:off x="378033" y="899153"/>
            <a:ext cx="508953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신청서 작성 단계에서 입력한 데이터 기반으로 해당 신청인이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제출해야하는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서류 리스트를 제공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D766B364-096E-444D-994F-FF1422BC56B6}"/>
              </a:ext>
            </a:extLst>
          </p:cNvPr>
          <p:cNvGraphicFramePr>
            <a:graphicFrameLocks noGrp="1"/>
          </p:cNvGraphicFramePr>
          <p:nvPr/>
        </p:nvGraphicFramePr>
        <p:xfrm>
          <a:off x="378033" y="1099787"/>
          <a:ext cx="11457408" cy="2518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842">
                  <a:extLst>
                    <a:ext uri="{9D8B030D-6E8A-4147-A177-3AD203B41FA5}">
                      <a16:colId xmlns:a16="http://schemas.microsoft.com/office/drawing/2014/main" val="2285081845"/>
                    </a:ext>
                  </a:extLst>
                </a:gridCol>
                <a:gridCol w="2103583">
                  <a:extLst>
                    <a:ext uri="{9D8B030D-6E8A-4147-A177-3AD203B41FA5}">
                      <a16:colId xmlns:a16="http://schemas.microsoft.com/office/drawing/2014/main" val="2952894172"/>
                    </a:ext>
                  </a:extLst>
                </a:gridCol>
                <a:gridCol w="3847877">
                  <a:extLst>
                    <a:ext uri="{9D8B030D-6E8A-4147-A177-3AD203B41FA5}">
                      <a16:colId xmlns:a16="http://schemas.microsoft.com/office/drawing/2014/main" val="677287503"/>
                    </a:ext>
                  </a:extLst>
                </a:gridCol>
                <a:gridCol w="876327">
                  <a:extLst>
                    <a:ext uri="{9D8B030D-6E8A-4147-A177-3AD203B41FA5}">
                      <a16:colId xmlns:a16="http://schemas.microsoft.com/office/drawing/2014/main" val="1384413037"/>
                    </a:ext>
                  </a:extLst>
                </a:gridCol>
                <a:gridCol w="876327">
                  <a:extLst>
                    <a:ext uri="{9D8B030D-6E8A-4147-A177-3AD203B41FA5}">
                      <a16:colId xmlns:a16="http://schemas.microsoft.com/office/drawing/2014/main" val="411486324"/>
                    </a:ext>
                  </a:extLst>
                </a:gridCol>
                <a:gridCol w="2517452">
                  <a:extLst>
                    <a:ext uri="{9D8B030D-6E8A-4147-A177-3AD203B41FA5}">
                      <a16:colId xmlns:a16="http://schemas.microsoft.com/office/drawing/2014/main" val="1914609057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신청입력항목</a:t>
                      </a:r>
                      <a:endParaRPr lang="ko-KR" altLang="en-US" sz="1100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선택값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제출서류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필수제출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양식유무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5109802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주민등록번호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(14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취직인허증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표준근로계약서 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※14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 미만의 경우 오프라인 신청만 가능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8543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(15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~17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표준근로계약서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48890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근로유형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①일용직근로자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근로활동 및 소득신고서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8727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②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특수고용직근로자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근로활동 및 소득신고서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7890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경력증명서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재직증명서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위촉증명서 중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3518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③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기타근로자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근로활동 및 소득신고서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408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경력증명서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재직증명서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위촉증명서 중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0142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④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사업소득자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사업활동 및 소득신고서 중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26915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사업장 임대차계약서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627967"/>
                  </a:ext>
                </a:extLst>
              </a:tr>
            </a:tbl>
          </a:graphicData>
        </a:graphic>
      </p:graphicFrame>
      <p:graphicFrame>
        <p:nvGraphicFramePr>
          <p:cNvPr id="8" name="표 11">
            <a:extLst>
              <a:ext uri="{FF2B5EF4-FFF2-40B4-BE49-F238E27FC236}">
                <a16:creationId xmlns:a16="http://schemas.microsoft.com/office/drawing/2014/main" id="{F045D4EA-0787-4197-9211-B66A168ACA55}"/>
              </a:ext>
            </a:extLst>
          </p:cNvPr>
          <p:cNvGraphicFramePr>
            <a:graphicFrameLocks noGrp="1"/>
          </p:cNvGraphicFramePr>
          <p:nvPr/>
        </p:nvGraphicFramePr>
        <p:xfrm>
          <a:off x="378033" y="3756498"/>
          <a:ext cx="11457408" cy="10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9425">
                  <a:extLst>
                    <a:ext uri="{9D8B030D-6E8A-4147-A177-3AD203B41FA5}">
                      <a16:colId xmlns:a16="http://schemas.microsoft.com/office/drawing/2014/main" val="2285081845"/>
                    </a:ext>
                  </a:extLst>
                </a:gridCol>
                <a:gridCol w="3847877">
                  <a:extLst>
                    <a:ext uri="{9D8B030D-6E8A-4147-A177-3AD203B41FA5}">
                      <a16:colId xmlns:a16="http://schemas.microsoft.com/office/drawing/2014/main" val="677287503"/>
                    </a:ext>
                  </a:extLst>
                </a:gridCol>
                <a:gridCol w="876327">
                  <a:extLst>
                    <a:ext uri="{9D8B030D-6E8A-4147-A177-3AD203B41FA5}">
                      <a16:colId xmlns:a16="http://schemas.microsoft.com/office/drawing/2014/main" val="1384413037"/>
                    </a:ext>
                  </a:extLst>
                </a:gridCol>
                <a:gridCol w="876327">
                  <a:extLst>
                    <a:ext uri="{9D8B030D-6E8A-4147-A177-3AD203B41FA5}">
                      <a16:colId xmlns:a16="http://schemas.microsoft.com/office/drawing/2014/main" val="411486324"/>
                    </a:ext>
                  </a:extLst>
                </a:gridCol>
                <a:gridCol w="2517452">
                  <a:extLst>
                    <a:ext uri="{9D8B030D-6E8A-4147-A177-3AD203B41FA5}">
                      <a16:colId xmlns:a16="http://schemas.microsoft.com/office/drawing/2014/main" val="1914609057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제출서류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필수제출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양식유무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51098023"/>
                  </a:ext>
                </a:extLst>
              </a:tr>
              <a:tr h="252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공통제출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임대차계약서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0338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사용대차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확인서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실거주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확인서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전대차관계 확인서 중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48890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가족관계해체 사유서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474092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536C8E89-AC5E-4310-96C7-1701F84EC542}"/>
              </a:ext>
            </a:extLst>
          </p:cNvPr>
          <p:cNvSpPr/>
          <p:nvPr/>
        </p:nvSpPr>
        <p:spPr>
          <a:xfrm>
            <a:off x="11096625" y="0"/>
            <a:ext cx="1095375" cy="5597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 1.05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8593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460D092-11F3-4F12-9BC9-70067EF11D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F03C01-F36E-498D-A14A-3DD4BCEC7D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제출서류 항목별 가이드 내용 정리</a:t>
            </a:r>
          </a:p>
        </p:txBody>
      </p:sp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D766B364-096E-444D-994F-FF1422BC56B6}"/>
              </a:ext>
            </a:extLst>
          </p:cNvPr>
          <p:cNvGraphicFramePr>
            <a:graphicFrameLocks noGrp="1"/>
          </p:cNvGraphicFramePr>
          <p:nvPr/>
        </p:nvGraphicFramePr>
        <p:xfrm>
          <a:off x="378033" y="1156937"/>
          <a:ext cx="11457408" cy="52631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842">
                  <a:extLst>
                    <a:ext uri="{9D8B030D-6E8A-4147-A177-3AD203B41FA5}">
                      <a16:colId xmlns:a16="http://schemas.microsoft.com/office/drawing/2014/main" val="2285081845"/>
                    </a:ext>
                  </a:extLst>
                </a:gridCol>
                <a:gridCol w="4120175">
                  <a:extLst>
                    <a:ext uri="{9D8B030D-6E8A-4147-A177-3AD203B41FA5}">
                      <a16:colId xmlns:a16="http://schemas.microsoft.com/office/drawing/2014/main" val="2952894172"/>
                    </a:ext>
                  </a:extLst>
                </a:gridCol>
                <a:gridCol w="3362325">
                  <a:extLst>
                    <a:ext uri="{9D8B030D-6E8A-4147-A177-3AD203B41FA5}">
                      <a16:colId xmlns:a16="http://schemas.microsoft.com/office/drawing/2014/main" val="67728750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38441303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1486324"/>
                    </a:ext>
                  </a:extLst>
                </a:gridCol>
                <a:gridCol w="1100766">
                  <a:extLst>
                    <a:ext uri="{9D8B030D-6E8A-4147-A177-3AD203B41FA5}">
                      <a16:colId xmlns:a16="http://schemas.microsoft.com/office/drawing/2014/main" val="1914609057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타이틀</a:t>
                      </a:r>
                      <a:r>
                        <a:rPr lang="en-US" altLang="ko-KR" sz="11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목적</a:t>
                      </a:r>
                      <a:r>
                        <a:rPr lang="en-US" altLang="ko-KR" sz="11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가이드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제출서류 항목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필수제출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양식유무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51098023"/>
                  </a:ext>
                </a:extLst>
              </a:tr>
              <a:tr h="7010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근로내역확인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* </a:t>
                      </a:r>
                      <a:r>
                        <a:rPr lang="ko-KR" altLang="en-US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병가일 전월포함 </a:t>
                      </a:r>
                      <a:r>
                        <a:rPr lang="en-US" altLang="ko-KR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개월 동안 </a:t>
                      </a:r>
                      <a:r>
                        <a:rPr lang="en-US" altLang="ko-KR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</a:t>
                      </a:r>
                      <a:r>
                        <a:rPr lang="ko-KR" altLang="en-US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 이상 근무확인용</a:t>
                      </a:r>
                      <a:endParaRPr lang="en-US" altLang="ko-KR" sz="1000" dirty="0">
                        <a:solidFill>
                          <a:srgbClr val="00B0F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</a:t>
                      </a:r>
                      <a:r>
                        <a:rPr lang="ko-KR" altLang="en-US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</a:t>
                      </a:r>
                      <a:r>
                        <a:rPr lang="en-US" altLang="ko-KR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9</a:t>
                      </a:r>
                      <a:r>
                        <a:rPr lang="ko-KR" altLang="en-US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병가 발생 시</a:t>
                      </a:r>
                      <a:r>
                        <a:rPr lang="en-US" altLang="ko-KR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6~8</a:t>
                      </a:r>
                      <a:r>
                        <a:rPr lang="ko-KR" altLang="en-US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동안 근로</a:t>
                      </a:r>
                      <a:endParaRPr lang="en-US" altLang="ko-KR" sz="1000" dirty="0">
                        <a:solidFill>
                          <a:srgbClr val="00B0F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* </a:t>
                      </a:r>
                      <a:r>
                        <a:rPr lang="ko-KR" altLang="en-US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근로활동 및 소득신고서는 양식파일 다운받아 작성하여 제출</a:t>
                      </a:r>
                      <a:endParaRPr lang="en-US" altLang="ko-KR" sz="1000" dirty="0">
                        <a:solidFill>
                          <a:srgbClr val="00B0F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근로일수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소득내역 필수 작성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rgbClr val="00B0F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근로활동 및 소득신고서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근로소득자용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854359"/>
                  </a:ext>
                </a:extLst>
              </a:tr>
              <a:tr h="3505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* </a:t>
                      </a:r>
                      <a:r>
                        <a:rPr lang="ko-KR" altLang="en-US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병가일 전월포함 </a:t>
                      </a:r>
                      <a:r>
                        <a:rPr lang="en-US" altLang="ko-KR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개월 동안 </a:t>
                      </a:r>
                      <a:r>
                        <a:rPr lang="en-US" altLang="ko-KR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</a:t>
                      </a:r>
                      <a:r>
                        <a:rPr lang="ko-KR" altLang="en-US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 이상 근무확인용</a:t>
                      </a:r>
                      <a:endParaRPr lang="en-US" altLang="ko-KR" sz="1000" dirty="0">
                        <a:solidFill>
                          <a:srgbClr val="00B0F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</a:t>
                      </a:r>
                      <a:r>
                        <a:rPr lang="ko-KR" altLang="en-US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</a:t>
                      </a:r>
                      <a:r>
                        <a:rPr lang="en-US" altLang="ko-KR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9</a:t>
                      </a:r>
                      <a:r>
                        <a:rPr lang="ko-KR" altLang="en-US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병가 발생 시</a:t>
                      </a:r>
                      <a:r>
                        <a:rPr lang="en-US" altLang="ko-KR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6~8</a:t>
                      </a:r>
                      <a:r>
                        <a:rPr lang="ko-KR" altLang="en-US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동안 근로</a:t>
                      </a:r>
                      <a:endParaRPr lang="en-US" altLang="ko-KR" sz="1000" dirty="0">
                        <a:solidFill>
                          <a:srgbClr val="00B0F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* </a:t>
                      </a:r>
                      <a:r>
                        <a:rPr lang="ko-KR" altLang="en-US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해당자만 회사발급서류 제출</a:t>
                      </a:r>
                      <a:r>
                        <a:rPr lang="en-US" altLang="ko-KR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특수고용근로직</a:t>
                      </a:r>
                      <a:r>
                        <a:rPr lang="en-US" altLang="ko-KR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기타근로직</a:t>
                      </a:r>
                      <a:r>
                        <a:rPr lang="en-US" altLang="ko-KR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경력증명서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재직증명서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위촉증명서 중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</a:t>
                      </a:r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00018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사업내역확인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* </a:t>
                      </a:r>
                      <a:r>
                        <a:rPr lang="ko-KR" altLang="en-US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병가일 전월포함 </a:t>
                      </a:r>
                      <a:r>
                        <a:rPr lang="en-US" altLang="ko-KR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개월 동안 </a:t>
                      </a:r>
                      <a:r>
                        <a:rPr lang="en-US" altLang="ko-KR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45</a:t>
                      </a:r>
                      <a:r>
                        <a:rPr lang="ko-KR" altLang="en-US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 이상 사업장 유지여부 확인용</a:t>
                      </a:r>
                      <a:endParaRPr lang="en-US" altLang="ko-KR" sz="1000" dirty="0">
                        <a:solidFill>
                          <a:srgbClr val="00B0F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</a:t>
                      </a:r>
                      <a:r>
                        <a:rPr lang="ko-KR" altLang="en-US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</a:t>
                      </a:r>
                      <a:r>
                        <a:rPr lang="en-US" altLang="ko-KR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9</a:t>
                      </a:r>
                      <a:r>
                        <a:rPr lang="ko-KR" altLang="en-US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병가 발생 시</a:t>
                      </a:r>
                      <a:r>
                        <a:rPr lang="en-US" altLang="ko-KR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6~8</a:t>
                      </a:r>
                      <a:r>
                        <a:rPr lang="ko-KR" altLang="en-US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동안 사업장 유지</a:t>
                      </a:r>
                      <a:endParaRPr lang="en-US" altLang="ko-KR" sz="1000" dirty="0">
                        <a:solidFill>
                          <a:srgbClr val="00B0F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* </a:t>
                      </a:r>
                      <a:r>
                        <a:rPr lang="ko-KR" altLang="en-US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사업활동 및 소득신고서는 양식파일 다운받아 작성하여 제출</a:t>
                      </a:r>
                      <a:endParaRPr lang="en-US" altLang="ko-KR" sz="1000" dirty="0">
                        <a:solidFill>
                          <a:srgbClr val="00B0F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(</a:t>
                      </a:r>
                      <a:r>
                        <a:rPr lang="ko-KR" altLang="en-US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사업장 유지기간</a:t>
                      </a:r>
                      <a:r>
                        <a:rPr lang="en-US" altLang="ko-KR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소득내역 필수 작성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rgbClr val="00B0F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사업활동 및 소득신고서 중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사업소득자용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1182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미성년자 근로확인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*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미성년자의 근로허가 확인용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고용노동청 발급서류 제출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 err="1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취직인허증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회사발급서류 제출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표준근로계약서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취직인허증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표준근로계약서 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근로소득자용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2782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*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미성년자의 근로허가 확인용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회사발급서류 제출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표준근로계약서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표준근로계약서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00" kern="12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099189"/>
                  </a:ext>
                </a:extLst>
              </a:tr>
              <a:tr h="61837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소득 및 재산 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자가 주택 또는 사업장 아닌 경우 재산확인용</a:t>
                      </a:r>
                      <a:endParaRPr lang="en-US" altLang="ko-KR" sz="1000" kern="1200" dirty="0">
                        <a:solidFill>
                          <a:srgbClr val="00B0F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신청자 및 가구원이 보유한 임대차 계약서 일체 제출필요</a:t>
                      </a:r>
                      <a:endParaRPr lang="en-US" altLang="ko-KR" sz="1000" kern="1200" dirty="0">
                        <a:solidFill>
                          <a:srgbClr val="00B0F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 (※ 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확정일자 받지 않은 임대계약서도 인정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임대차 계약서가 없는 경우 </a:t>
                      </a:r>
                      <a:r>
                        <a:rPr lang="ko-KR" altLang="en-US" sz="1000" kern="1200" dirty="0" err="1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사용대차확인서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실거주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확인서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전대차 관계 확인서 중 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 제출</a:t>
                      </a:r>
                      <a:endParaRPr lang="en-US" altLang="ko-KR" sz="1000" kern="1200" dirty="0">
                        <a:solidFill>
                          <a:srgbClr val="00B0F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임대차계약서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06419"/>
                  </a:ext>
                </a:extLst>
              </a:tr>
              <a:tr h="438267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*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운영중인 사업장 임대차 계약서 제출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*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확정일자 받지 않은 임대계약서도 인정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사업장 임대차계약서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사업소득자용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3270302"/>
                  </a:ext>
                </a:extLst>
              </a:tr>
              <a:tr h="3556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*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임대차 계약서가 없는 경우에만 제출</a:t>
                      </a:r>
                      <a:endParaRPr lang="en-US" altLang="ko-KR" sz="1000" kern="1200" dirty="0">
                        <a:solidFill>
                          <a:srgbClr val="00B0F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사용대차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확인서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실거주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확인서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전대차관계 확인서 중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376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가족관계해체 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신청자 주민등록표상 </a:t>
                      </a:r>
                      <a:r>
                        <a:rPr lang="ko-KR" altLang="en-US" sz="1000" kern="1200" dirty="0" err="1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가구원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중 사실상 가족관계가 해제된 경우 사유서 제출 시 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&lt;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소득 및 재산</a:t>
                      </a:r>
                      <a:r>
                        <a:rPr lang="en-US" altLang="ko-KR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&gt;</a:t>
                      </a:r>
                      <a:r>
                        <a:rPr lang="ko-KR" altLang="en-US" sz="1000" kern="1200" dirty="0">
                          <a:solidFill>
                            <a:srgbClr val="00B0F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심사 대상에서 제외</a:t>
                      </a:r>
                      <a:endParaRPr lang="en-US" altLang="ko-KR" sz="1000" kern="1200" dirty="0">
                        <a:solidFill>
                          <a:srgbClr val="00B0F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가족관계해체 사유서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6780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DDD4912-F475-4BA0-80AE-ACB4657DEDA8}"/>
              </a:ext>
            </a:extLst>
          </p:cNvPr>
          <p:cNvSpPr txBox="1"/>
          <p:nvPr/>
        </p:nvSpPr>
        <p:spPr>
          <a:xfrm>
            <a:off x="378033" y="639320"/>
            <a:ext cx="11301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▸ 제출서류 가이드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59CF9C-FDF0-4075-8995-193DC5C48394}"/>
              </a:ext>
            </a:extLst>
          </p:cNvPr>
          <p:cNvSpPr txBox="1"/>
          <p:nvPr/>
        </p:nvSpPr>
        <p:spPr>
          <a:xfrm>
            <a:off x="378033" y="899153"/>
            <a:ext cx="52722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제출서류 리스트는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목적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기준으로 그룹화하여 제공하며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필수제출의 경우 타이틀 우측에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 * ’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표시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2C52E3-391A-4957-BFF1-ADDF32D7C11D}"/>
              </a:ext>
            </a:extLst>
          </p:cNvPr>
          <p:cNvSpPr/>
          <p:nvPr/>
        </p:nvSpPr>
        <p:spPr>
          <a:xfrm>
            <a:off x="11096625" y="0"/>
            <a:ext cx="1095375" cy="5597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 1.05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21916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5BBF63-2CA0-4044-AC3C-DC7CD321B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3" y="1079998"/>
            <a:ext cx="2106000" cy="374400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3.3.5. </a:t>
            </a:r>
            <a:r>
              <a:rPr lang="ko-KR" altLang="en-US" dirty="0"/>
              <a:t>신청하기</a:t>
            </a:r>
            <a:r>
              <a:rPr lang="en-US" altLang="ko-KR" dirty="0"/>
              <a:t>_</a:t>
            </a:r>
            <a:r>
              <a:rPr lang="ko-KR" altLang="en-US" dirty="0"/>
              <a:t>신청완료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7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r>
              <a:rPr lang="ko-KR" altLang="en-US" sz="800" dirty="0"/>
              <a:t>서류제출 후 </a:t>
            </a:r>
            <a:r>
              <a:rPr lang="en-US" altLang="ko-KR" sz="800" dirty="0"/>
              <a:t>[</a:t>
            </a:r>
            <a:r>
              <a:rPr lang="ko-KR" altLang="en-US" sz="800" dirty="0"/>
              <a:t>최종제출</a:t>
            </a:r>
            <a:r>
              <a:rPr lang="en-US" altLang="ko-KR" sz="800" dirty="0"/>
              <a:t>] </a:t>
            </a:r>
            <a:r>
              <a:rPr lang="ko-KR" altLang="en-US" sz="800" dirty="0"/>
              <a:t>버튼 선택 시 제공되는 </a:t>
            </a:r>
            <a:r>
              <a:rPr lang="ko-KR" altLang="en-US" sz="800"/>
              <a:t>서류제출 화면</a:t>
            </a:r>
            <a:endParaRPr lang="ko-KR" altLang="en-US" sz="800" dirty="0"/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97962"/>
              </p:ext>
            </p:extLst>
          </p:nvPr>
        </p:nvGraphicFramePr>
        <p:xfrm>
          <a:off x="7920056" y="1642385"/>
          <a:ext cx="3960000" cy="101927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문의처 안내 정보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해당 신청인의 거주지 기준 관할 보건소 전화번호 제공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64678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메인화면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메인화면으로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이동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신청현황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신청현황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화면으로 이동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377292"/>
                  </a:ext>
                </a:extLst>
              </a:tr>
            </a:tbl>
          </a:graphicData>
        </a:graphic>
      </p:graphicFrame>
      <p:sp>
        <p:nvSpPr>
          <p:cNvPr id="44" name="Rectangle 127">
            <a:extLst>
              <a:ext uri="{FF2B5EF4-FFF2-40B4-BE49-F238E27FC236}">
                <a16:creationId xmlns:a16="http://schemas.microsoft.com/office/drawing/2014/main" id="{9699C012-415A-4B44-9692-D01A122D82DD}"/>
              </a:ext>
            </a:extLst>
          </p:cNvPr>
          <p:cNvSpPr>
            <a:spLocks noChangeAspect="1"/>
          </p:cNvSpPr>
          <p:nvPr/>
        </p:nvSpPr>
        <p:spPr>
          <a:xfrm>
            <a:off x="1080003" y="1079999"/>
            <a:ext cx="2106000" cy="37440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7550963-9266-435D-9E59-CB5D8B78A329}"/>
              </a:ext>
            </a:extLst>
          </p:cNvPr>
          <p:cNvCxnSpPr>
            <a:cxnSpLocks/>
          </p:cNvCxnSpPr>
          <p:nvPr/>
        </p:nvCxnSpPr>
        <p:spPr>
          <a:xfrm>
            <a:off x="897071" y="1505697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1368ED0-C35B-48FB-9954-0A8F840EA810}"/>
              </a:ext>
            </a:extLst>
          </p:cNvPr>
          <p:cNvCxnSpPr>
            <a:cxnSpLocks/>
          </p:cNvCxnSpPr>
          <p:nvPr/>
        </p:nvCxnSpPr>
        <p:spPr>
          <a:xfrm>
            <a:off x="897071" y="1870822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DFF5677-FC77-4FE8-A1F5-23D2BD0BBDE1}"/>
              </a:ext>
            </a:extLst>
          </p:cNvPr>
          <p:cNvCxnSpPr>
            <a:cxnSpLocks/>
          </p:cNvCxnSpPr>
          <p:nvPr/>
        </p:nvCxnSpPr>
        <p:spPr>
          <a:xfrm>
            <a:off x="958983" y="1505697"/>
            <a:ext cx="0" cy="2947404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0DA259F-88E8-4CD9-84AE-CC33DA1F75E0}"/>
              </a:ext>
            </a:extLst>
          </p:cNvPr>
          <p:cNvSpPr txBox="1"/>
          <p:nvPr/>
        </p:nvSpPr>
        <p:spPr>
          <a:xfrm>
            <a:off x="694582" y="1619009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4BC3FF0-698F-4F22-BB0E-92E6E1EE2C2C}"/>
              </a:ext>
            </a:extLst>
          </p:cNvPr>
          <p:cNvSpPr/>
          <p:nvPr/>
        </p:nvSpPr>
        <p:spPr>
          <a:xfrm>
            <a:off x="1130981" y="4232770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9B5AD9F-6B01-42D6-A4AC-5684847F2FC6}"/>
              </a:ext>
            </a:extLst>
          </p:cNvPr>
          <p:cNvSpPr/>
          <p:nvPr/>
        </p:nvSpPr>
        <p:spPr>
          <a:xfrm>
            <a:off x="2277962" y="4232770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F57C1C7-FF17-4FBD-BF7D-4808E1C0E066}"/>
              </a:ext>
            </a:extLst>
          </p:cNvPr>
          <p:cNvSpPr/>
          <p:nvPr/>
        </p:nvSpPr>
        <p:spPr>
          <a:xfrm>
            <a:off x="1726293" y="3249000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BFB571B-3FA6-44FF-86D9-0CB787D29629}"/>
              </a:ext>
            </a:extLst>
          </p:cNvPr>
          <p:cNvCxnSpPr>
            <a:cxnSpLocks/>
          </p:cNvCxnSpPr>
          <p:nvPr/>
        </p:nvCxnSpPr>
        <p:spPr>
          <a:xfrm>
            <a:off x="897071" y="4453101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BC1145F-135D-428B-86C5-6AB169CA99E3}"/>
              </a:ext>
            </a:extLst>
          </p:cNvPr>
          <p:cNvCxnSpPr>
            <a:cxnSpLocks/>
          </p:cNvCxnSpPr>
          <p:nvPr/>
        </p:nvCxnSpPr>
        <p:spPr>
          <a:xfrm>
            <a:off x="897071" y="4818226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DCF26E9-05F1-4BC5-BA6E-9ED4B2E575D1}"/>
              </a:ext>
            </a:extLst>
          </p:cNvPr>
          <p:cNvCxnSpPr>
            <a:cxnSpLocks/>
          </p:cNvCxnSpPr>
          <p:nvPr/>
        </p:nvCxnSpPr>
        <p:spPr>
          <a:xfrm>
            <a:off x="958983" y="4453101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ECF8FB-A025-4FDF-ABEB-61E24C9012D6}"/>
              </a:ext>
            </a:extLst>
          </p:cNvPr>
          <p:cNvSpPr txBox="1"/>
          <p:nvPr/>
        </p:nvSpPr>
        <p:spPr>
          <a:xfrm>
            <a:off x="731451" y="4566413"/>
            <a:ext cx="31899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Button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F5E35-73E4-4229-B03B-DF99140F28DD}"/>
              </a:ext>
            </a:extLst>
          </p:cNvPr>
          <p:cNvSpPr txBox="1"/>
          <p:nvPr/>
        </p:nvSpPr>
        <p:spPr>
          <a:xfrm>
            <a:off x="622447" y="3103201"/>
            <a:ext cx="428002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51D1F08-57EB-4F52-8C1F-16A8E51EBF47}"/>
              </a:ext>
            </a:extLst>
          </p:cNvPr>
          <p:cNvSpPr/>
          <p:nvPr/>
        </p:nvSpPr>
        <p:spPr>
          <a:xfrm>
            <a:off x="7920056" y="788227"/>
            <a:ext cx="1152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U_apply_004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F663D2-EA67-40B0-9E8F-34339A2A9A72}"/>
              </a:ext>
            </a:extLst>
          </p:cNvPr>
          <p:cNvSpPr/>
          <p:nvPr/>
        </p:nvSpPr>
        <p:spPr>
          <a:xfrm>
            <a:off x="11096625" y="0"/>
            <a:ext cx="1095375" cy="5597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 1.05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7017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734D8BB-81BA-4176-9158-9862025246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E1AFD3-7D19-4AEA-8620-000147776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3.4. </a:t>
            </a:r>
            <a:r>
              <a:rPr lang="ko-KR" altLang="en-US" dirty="0"/>
              <a:t>신청결과</a:t>
            </a:r>
            <a:r>
              <a:rPr lang="en-US" altLang="ko-KR" dirty="0"/>
              <a:t>(</a:t>
            </a:r>
            <a:r>
              <a:rPr lang="ko-KR" altLang="en-US" dirty="0"/>
              <a:t>신청현황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1C3ACBB-DDA3-4B06-B810-DDBD5A75F953}"/>
              </a:ext>
            </a:extLst>
          </p:cNvPr>
          <p:cNvSpPr txBox="1">
            <a:spLocks/>
          </p:cNvSpPr>
          <p:nvPr/>
        </p:nvSpPr>
        <p:spPr>
          <a:xfrm>
            <a:off x="2367962" y="1086713"/>
            <a:ext cx="2923877" cy="1492716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algn="l" defTabSz="8909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3.4. 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신청결과</a:t>
            </a: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신청현황</a:t>
            </a: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3.4.1.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endParaRPr lang="en-US" altLang="ko-KR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3.4.1.1.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모달팝업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심사결과문의</a:t>
            </a:r>
            <a:endParaRPr lang="en-US" altLang="ko-KR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3.4.1.2.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모달팝업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심사결과문의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답변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3.4.1.3.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모달팝업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자료보완</a:t>
            </a:r>
            <a:endParaRPr lang="en-US" altLang="ko-KR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3.4.1.4.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모달팝업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사유확인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1296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BE95EE-7EC1-4645-90D1-4E542DAEA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034" y="1295954"/>
            <a:ext cx="2106000" cy="3744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F6AFFB-C3BD-47B3-AB61-A3F1AFE6A0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04"/>
          <a:stretch/>
        </p:blipFill>
        <p:spPr>
          <a:xfrm>
            <a:off x="1080003" y="1072453"/>
            <a:ext cx="2106000" cy="4817127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3.4. </a:t>
            </a:r>
            <a:r>
              <a:rPr lang="ko-KR" altLang="en-US" dirty="0"/>
              <a:t>신청결과</a:t>
            </a:r>
            <a:r>
              <a:rPr lang="en-US" altLang="ko-KR" dirty="0"/>
              <a:t>(</a:t>
            </a:r>
            <a:r>
              <a:rPr lang="ko-KR" altLang="en-US" dirty="0"/>
              <a:t>신청현황</a:t>
            </a:r>
            <a:r>
              <a:rPr lang="en-US" altLang="ko-KR" dirty="0"/>
              <a:t>) (1/2)</a:t>
            </a:r>
            <a:endParaRPr lang="ko-KR" altLang="en-US" dirty="0"/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53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신청결과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메뉴 선택 시 제공되는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신청현황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</a:t>
            </a:r>
            <a:br>
              <a:rPr lang="en-US" altLang="ko-KR" sz="900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로그인 후 제공하는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신청현황배너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를 통해서도 접근가능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489041"/>
              </p:ext>
            </p:extLst>
          </p:nvPr>
        </p:nvGraphicFramePr>
        <p:xfrm>
          <a:off x="7920056" y="1642385"/>
          <a:ext cx="3960000" cy="498652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신청현황 보드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최근신청 결과 및 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미제출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현황 썸네일 정보 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최근신청일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회차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결과정보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심사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지급결과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미제출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임시저장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건수 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금년신청잔여일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정보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금년 신청가능한 잔여일 정보 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이전신청내역 영역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신청인의 이전신청 내역 리스트 제공</a:t>
                      </a:r>
                      <a:b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신청일</a:t>
                      </a: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spc="-5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신청회차</a:t>
                      </a: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결과정보</a:t>
                      </a: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신청상태</a:t>
                      </a: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심사결과</a:t>
                      </a: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지급결과</a:t>
                      </a: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), </a:t>
                      </a:r>
                      <a:r>
                        <a:rPr lang="ko-KR" altLang="en-US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비고 정보로 구성</a:t>
                      </a:r>
                      <a:endParaRPr lang="en-US" altLang="ko-KR" sz="800" kern="1200" spc="-5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리스트 선택 시</a:t>
                      </a:r>
                      <a:r>
                        <a:rPr lang="en-US" altLang="ko-KR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상세화면으로 이동</a:t>
                      </a:r>
                      <a:endParaRPr lang="en-US" altLang="ko-KR" sz="800" kern="1200" spc="-5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•Default : </a:t>
                      </a:r>
                      <a:r>
                        <a:rPr lang="ko-KR" altLang="en-US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최대 </a:t>
                      </a:r>
                      <a:r>
                        <a:rPr lang="en-US" altLang="ko-KR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 리스트 제공</a:t>
                      </a:r>
                      <a:br>
                        <a:rPr lang="en-US" altLang="ko-KR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최신신청일 순으로 정렬</a:t>
                      </a:r>
                      <a:endParaRPr lang="en-US" altLang="ko-KR" sz="800" kern="1200" spc="-5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•5</a:t>
                      </a:r>
                      <a:r>
                        <a:rPr lang="ko-KR" altLang="en-US" sz="800" kern="1200" spc="-5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년이상된</a:t>
                      </a:r>
                      <a:r>
                        <a:rPr lang="ko-KR" altLang="en-US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신청내역 </a:t>
                      </a:r>
                      <a:r>
                        <a:rPr lang="ko-KR" altLang="en-US" sz="800" kern="1200" spc="-5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미표출</a:t>
                      </a:r>
                      <a:endParaRPr lang="en-US" altLang="ko-KR" sz="800" kern="1200" spc="-5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리스트 없는 경우 문구와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신청하러가기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제공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‘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아직 신청을 하지 않으셨군요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!’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549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신청상태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미제출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신청서 임시저장한 경우</a:t>
                      </a:r>
                      <a:b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[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최종제출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제공 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 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선택 시 신청내역 상세화면으로 이동</a:t>
                      </a:r>
                      <a:endParaRPr kumimoji="0" lang="en-US" altLang="ko-KR" sz="8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신청완료 </a:t>
                      </a:r>
                      <a:r>
                        <a:rPr lang="en-US" altLang="ko-KR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신청서 최종제출한 경우</a:t>
                      </a:r>
                      <a:endParaRPr lang="en-US" altLang="ko-KR" sz="800" kern="1200" spc="-5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402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심사결과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검토중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최종제출한 경우</a:t>
                      </a:r>
                      <a:r>
                        <a:rPr lang="en-US" altLang="ko-KR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신청완료 상태</a:t>
                      </a:r>
                      <a:r>
                        <a:rPr lang="en-US" altLang="ko-KR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선정</a:t>
                      </a:r>
                      <a:r>
                        <a:rPr lang="en-US" altLang="ko-KR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kern="1200" spc="-5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미선정</a:t>
                      </a:r>
                      <a:r>
                        <a:rPr lang="ko-KR" altLang="en-US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관리자가 심사결과를 입력한 경우</a:t>
                      </a:r>
                      <a:endParaRPr lang="en-US" altLang="ko-KR" sz="800" kern="1200" spc="-5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578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지급결과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지급대기 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“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선정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” 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후 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“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지급완료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”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전</a:t>
                      </a:r>
                      <a:endParaRPr kumimoji="0" lang="en-US" altLang="ko-KR" sz="8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지급완료 </a:t>
                      </a:r>
                      <a:r>
                        <a:rPr lang="en-US" altLang="ko-KR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지급완료 처리된 경우</a:t>
                      </a:r>
                      <a:endParaRPr lang="en-US" altLang="ko-KR" sz="800" kern="1200" spc="-5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차년도지급대기 </a:t>
                      </a:r>
                      <a:r>
                        <a:rPr lang="en-US" altLang="ko-KR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차년도지급 설정된 경우</a:t>
                      </a:r>
                      <a:endParaRPr lang="en-US" altLang="ko-KR" sz="800" kern="1200" spc="-5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차년도지급대기 </a:t>
                      </a:r>
                      <a:r>
                        <a:rPr lang="en-US" altLang="ko-KR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 spc="-5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차년도지급완료 처리된 경우</a:t>
                      </a:r>
                      <a:endParaRPr lang="en-US" altLang="ko-KR" sz="800" kern="1200" spc="-5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13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신청하러가기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버튼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선택 시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신청하기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화면으로 이동</a:t>
                      </a:r>
                      <a:endParaRPr lang="en-US" altLang="ko-KR" sz="800" strike="sngStrike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 err="1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더보기</a:t>
                      </a:r>
                      <a:r>
                        <a:rPr lang="ko-KR" altLang="en-US" sz="800" kern="1200" dirty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버튼</a:t>
                      </a:r>
                      <a:endParaRPr lang="en-US" altLang="ko-KR" sz="800" kern="1200" dirty="0">
                        <a:solidFill>
                          <a:srgbClr val="FF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800" kern="1200" dirty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모바일 전용 </a:t>
                      </a:r>
                      <a:r>
                        <a:rPr lang="en-US" altLang="ko-KR" sz="800" kern="1200" dirty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UI</a:t>
                      </a: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게시물이 </a:t>
                      </a:r>
                      <a:r>
                        <a:rPr lang="en-US" altLang="ko-KR" sz="800" kern="1200" dirty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800" kern="1200" dirty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 이상인 경우 리스트 최하단에 제공되는 버튼</a:t>
                      </a:r>
                      <a:endParaRPr lang="en-US" altLang="ko-KR" sz="800" kern="1200" dirty="0">
                        <a:solidFill>
                          <a:srgbClr val="FF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선택 시 하단으로 리스트 추가 제공</a:t>
                      </a:r>
                      <a:br>
                        <a:rPr lang="en-US" altLang="ko-KR" sz="800" kern="1200" dirty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10</a:t>
                      </a:r>
                      <a:r>
                        <a:rPr lang="ko-KR" altLang="en-US" sz="800" kern="1200" dirty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 리스트 추가 제공</a:t>
                      </a:r>
                      <a:br>
                        <a:rPr lang="en-US" altLang="ko-KR" sz="800" kern="1200" dirty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dirty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더 이상 제공할 리스트 없는 경우 버튼 비활성화</a:t>
                      </a:r>
                      <a:endParaRPr lang="en-US" altLang="ko-KR" sz="800" strike="sngStrike" kern="1200" dirty="0">
                        <a:solidFill>
                          <a:srgbClr val="FF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238145"/>
                  </a:ext>
                </a:extLst>
              </a:tr>
            </a:tbl>
          </a:graphicData>
        </a:graphic>
      </p:graphicFrame>
      <p:sp>
        <p:nvSpPr>
          <p:cNvPr id="44" name="Rectangle 127">
            <a:extLst>
              <a:ext uri="{FF2B5EF4-FFF2-40B4-BE49-F238E27FC236}">
                <a16:creationId xmlns:a16="http://schemas.microsoft.com/office/drawing/2014/main" id="{9699C012-415A-4B44-9692-D01A122D82DD}"/>
              </a:ext>
            </a:extLst>
          </p:cNvPr>
          <p:cNvSpPr>
            <a:spLocks noChangeAspect="1"/>
          </p:cNvSpPr>
          <p:nvPr/>
        </p:nvSpPr>
        <p:spPr>
          <a:xfrm>
            <a:off x="1080003" y="1072453"/>
            <a:ext cx="2106000" cy="4776254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F41717F-F20B-4AF6-9889-45ED7344C1DB}"/>
              </a:ext>
            </a:extLst>
          </p:cNvPr>
          <p:cNvSpPr/>
          <p:nvPr/>
        </p:nvSpPr>
        <p:spPr>
          <a:xfrm>
            <a:off x="1119895" y="204331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6D49AB5-4F9F-4840-9E6E-0D878175426E}"/>
              </a:ext>
            </a:extLst>
          </p:cNvPr>
          <p:cNvSpPr/>
          <p:nvPr/>
        </p:nvSpPr>
        <p:spPr>
          <a:xfrm>
            <a:off x="1143741" y="3164104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791EC5F-8478-40F7-9BE3-BADC2EF8BECF}"/>
              </a:ext>
            </a:extLst>
          </p:cNvPr>
          <p:cNvCxnSpPr>
            <a:cxnSpLocks/>
          </p:cNvCxnSpPr>
          <p:nvPr/>
        </p:nvCxnSpPr>
        <p:spPr>
          <a:xfrm>
            <a:off x="897071" y="1495399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89749A1-16EE-42FA-BA75-23CB7F48A622}"/>
              </a:ext>
            </a:extLst>
          </p:cNvPr>
          <p:cNvCxnSpPr>
            <a:cxnSpLocks/>
          </p:cNvCxnSpPr>
          <p:nvPr/>
        </p:nvCxnSpPr>
        <p:spPr>
          <a:xfrm>
            <a:off x="897071" y="1860524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9846E30-FDF0-43E1-A140-C0B122FFF5CA}"/>
              </a:ext>
            </a:extLst>
          </p:cNvPr>
          <p:cNvCxnSpPr>
            <a:cxnSpLocks/>
          </p:cNvCxnSpPr>
          <p:nvPr/>
        </p:nvCxnSpPr>
        <p:spPr>
          <a:xfrm>
            <a:off x="958983" y="1495399"/>
            <a:ext cx="0" cy="146685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02B7F21-28CE-4D1F-A99D-545A3B8CFADA}"/>
              </a:ext>
            </a:extLst>
          </p:cNvPr>
          <p:cNvSpPr txBox="1"/>
          <p:nvPr/>
        </p:nvSpPr>
        <p:spPr>
          <a:xfrm>
            <a:off x="694582" y="1608711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647CD28-A4A8-4C82-AB21-1D262AB58729}"/>
              </a:ext>
            </a:extLst>
          </p:cNvPr>
          <p:cNvSpPr/>
          <p:nvPr/>
        </p:nvSpPr>
        <p:spPr>
          <a:xfrm>
            <a:off x="958983" y="5753822"/>
            <a:ext cx="2374767" cy="2189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Rectangle 127">
            <a:extLst>
              <a:ext uri="{FF2B5EF4-FFF2-40B4-BE49-F238E27FC236}">
                <a16:creationId xmlns:a16="http://schemas.microsoft.com/office/drawing/2014/main" id="{D5E510EE-2F2B-4483-AECB-1186AC7953E0}"/>
              </a:ext>
            </a:extLst>
          </p:cNvPr>
          <p:cNvSpPr>
            <a:spLocks noChangeAspect="1"/>
          </p:cNvSpPr>
          <p:nvPr/>
        </p:nvSpPr>
        <p:spPr>
          <a:xfrm>
            <a:off x="3971034" y="1295954"/>
            <a:ext cx="2106000" cy="368922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894E24-D9DE-4832-A3A3-D6DDF2775892}"/>
              </a:ext>
            </a:extLst>
          </p:cNvPr>
          <p:cNvSpPr txBox="1"/>
          <p:nvPr/>
        </p:nvSpPr>
        <p:spPr>
          <a:xfrm>
            <a:off x="3872207" y="1072452"/>
            <a:ext cx="915315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신청내역 없는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6A2F073-0D67-466D-A84E-ACD57208C3E9}"/>
              </a:ext>
            </a:extLst>
          </p:cNvPr>
          <p:cNvSpPr/>
          <p:nvPr/>
        </p:nvSpPr>
        <p:spPr>
          <a:xfrm>
            <a:off x="4076357" y="4413829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9EDC135-59D2-4E36-B8AA-8C3D1D9448AE}"/>
              </a:ext>
            </a:extLst>
          </p:cNvPr>
          <p:cNvSpPr/>
          <p:nvPr/>
        </p:nvSpPr>
        <p:spPr>
          <a:xfrm>
            <a:off x="984483" y="3608988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03CE85-3E51-4098-9979-21887426A776}"/>
              </a:ext>
            </a:extLst>
          </p:cNvPr>
          <p:cNvSpPr txBox="1"/>
          <p:nvPr/>
        </p:nvSpPr>
        <p:spPr>
          <a:xfrm>
            <a:off x="446116" y="2349831"/>
            <a:ext cx="604333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Status board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A955E79-3AC5-4FC2-BF1B-F1B8150EE62A}"/>
              </a:ext>
            </a:extLst>
          </p:cNvPr>
          <p:cNvCxnSpPr>
            <a:cxnSpLocks/>
          </p:cNvCxnSpPr>
          <p:nvPr/>
        </p:nvCxnSpPr>
        <p:spPr>
          <a:xfrm>
            <a:off x="897071" y="2962249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5451FB8-4908-428F-921C-76A298476FEA}"/>
              </a:ext>
            </a:extLst>
          </p:cNvPr>
          <p:cNvSpPr/>
          <p:nvPr/>
        </p:nvSpPr>
        <p:spPr>
          <a:xfrm>
            <a:off x="7920056" y="788227"/>
            <a:ext cx="1152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U_status_000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D6E2C64-F244-4497-8ADE-4808AA9BDD7E}"/>
              </a:ext>
            </a:extLst>
          </p:cNvPr>
          <p:cNvSpPr/>
          <p:nvPr/>
        </p:nvSpPr>
        <p:spPr>
          <a:xfrm>
            <a:off x="1171902" y="3732340"/>
            <a:ext cx="1737655" cy="1132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36000" rtlCol="0" anchor="ctr">
            <a:spAutoFit/>
          </a:bodyPr>
          <a:lstStyle/>
          <a:p>
            <a:r>
              <a:rPr lang="en-US" altLang="ko-KR" sz="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개인정보처리방침에 따라 </a:t>
            </a:r>
            <a:r>
              <a:rPr lang="en-US" altLang="ko-KR" sz="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ko-KR" altLang="en-US" sz="5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이상된</a:t>
            </a:r>
            <a:r>
              <a:rPr lang="ko-KR" altLang="en-US" sz="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신청내역은 </a:t>
            </a:r>
            <a:r>
              <a:rPr lang="ko-KR" altLang="en-US" sz="5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조회불가합니다</a:t>
            </a:r>
            <a:r>
              <a:rPr lang="en-US" altLang="ko-KR" sz="5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95C13D-9442-4311-AA95-82861DB3F6C6}"/>
              </a:ext>
            </a:extLst>
          </p:cNvPr>
          <p:cNvSpPr/>
          <p:nvPr/>
        </p:nvSpPr>
        <p:spPr>
          <a:xfrm>
            <a:off x="11096625" y="0"/>
            <a:ext cx="1095375" cy="5597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 1.05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0250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BB078378-8371-4101-8351-2F7064E2C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7645" y="4063110"/>
            <a:ext cx="2106000" cy="592313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E1D29D5F-8F05-434F-9692-3F623534F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7645" y="3132223"/>
            <a:ext cx="2106000" cy="59231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8E95967-D18D-4E27-9F96-E752D6A1F2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3" b="34871"/>
          <a:stretch/>
        </p:blipFill>
        <p:spPr>
          <a:xfrm>
            <a:off x="1080003" y="1072453"/>
            <a:ext cx="2106000" cy="4817127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3.4. </a:t>
            </a:r>
            <a:r>
              <a:rPr lang="ko-KR" altLang="en-US" dirty="0"/>
              <a:t>신청결과</a:t>
            </a:r>
            <a:r>
              <a:rPr lang="en-US" altLang="ko-KR" dirty="0"/>
              <a:t>(</a:t>
            </a:r>
            <a:r>
              <a:rPr lang="ko-KR" altLang="en-US" dirty="0"/>
              <a:t>신청현황</a:t>
            </a:r>
            <a:r>
              <a:rPr lang="en-US" altLang="ko-KR" dirty="0"/>
              <a:t>) (2/2)</a:t>
            </a:r>
            <a:endParaRPr lang="ko-KR" altLang="en-US" dirty="0"/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53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신청결과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메뉴 선택 시 제공되는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신청현황</a:t>
            </a:r>
            <a:r>
              <a:rPr lang="en-US" altLang="ko-KR" sz="90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>
                <a:latin typeface="나눔고딕" pitchFamily="50" charset="-127"/>
                <a:ea typeface="나눔고딕" pitchFamily="50" charset="-127"/>
              </a:rPr>
              <a:t>화면</a:t>
            </a:r>
            <a:br>
              <a:rPr lang="en-US" altLang="ko-KR" sz="900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로그인 후 제공하는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신청현황배너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를 통해서도 접근가능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14907"/>
              </p:ext>
            </p:extLst>
          </p:nvPr>
        </p:nvGraphicFramePr>
        <p:xfrm>
          <a:off x="7920056" y="1642385"/>
          <a:ext cx="3960000" cy="29596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3-1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자료보완요청 알림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관리자가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자료보완요청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을 한 경우에만 제공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3-2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최종제출 버튼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미제출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상태에만 제공하는 버튼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상세화면으로 이동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3-3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사유확인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심사결과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미선정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‘/’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환수완료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상태에만 제공하는 버튼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선택 시 사유 팝업으로 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488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3-4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심사결과문의 답변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등록알림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관리자가 심사결과문의 답변 등록한 경우에만 제공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475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3-5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이벤트 표시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여러이벤트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동시 발생 시 아래 설명순으로 세로로 나열하여 표시</a:t>
                      </a: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자료보완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관리자가 자료보완 요청한 경우 표시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아이콘 표시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심사결과문의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신청인이 문의등록한 경우 표시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답변등록된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경우 사라짐</a:t>
                      </a: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심사결과문의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답변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: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관리자가 답변을 등록한 경우 표시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아이콘 표시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환수완료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관리자가 환수완료 처리한 경우</a:t>
                      </a: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신청취소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신청자 또는 관리자가 해당 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신청건을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취소한 경우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915365"/>
                  </a:ext>
                </a:extLst>
              </a:tr>
            </a:tbl>
          </a:graphicData>
        </a:graphic>
      </p:graphicFrame>
      <p:sp>
        <p:nvSpPr>
          <p:cNvPr id="44" name="Rectangle 127">
            <a:extLst>
              <a:ext uri="{FF2B5EF4-FFF2-40B4-BE49-F238E27FC236}">
                <a16:creationId xmlns:a16="http://schemas.microsoft.com/office/drawing/2014/main" id="{9699C012-415A-4B44-9692-D01A122D82DD}"/>
              </a:ext>
            </a:extLst>
          </p:cNvPr>
          <p:cNvSpPr>
            <a:spLocks noChangeAspect="1"/>
          </p:cNvSpPr>
          <p:nvPr/>
        </p:nvSpPr>
        <p:spPr>
          <a:xfrm>
            <a:off x="1080003" y="1072453"/>
            <a:ext cx="2106000" cy="4660643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F41717F-F20B-4AF6-9889-45ED7344C1DB}"/>
              </a:ext>
            </a:extLst>
          </p:cNvPr>
          <p:cNvSpPr/>
          <p:nvPr/>
        </p:nvSpPr>
        <p:spPr>
          <a:xfrm>
            <a:off x="1183395" y="3006952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BB6A79E-384E-4FAE-A3F6-D2AAD73B46DD}"/>
              </a:ext>
            </a:extLst>
          </p:cNvPr>
          <p:cNvSpPr/>
          <p:nvPr/>
        </p:nvSpPr>
        <p:spPr>
          <a:xfrm>
            <a:off x="2867794" y="3601400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4F3B1AF-47F3-4D63-B132-5BFC36E9CFEE}"/>
              </a:ext>
            </a:extLst>
          </p:cNvPr>
          <p:cNvSpPr/>
          <p:nvPr/>
        </p:nvSpPr>
        <p:spPr>
          <a:xfrm>
            <a:off x="2867794" y="5176153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647CD28-A4A8-4C82-AB21-1D262AB58729}"/>
              </a:ext>
            </a:extLst>
          </p:cNvPr>
          <p:cNvSpPr/>
          <p:nvPr/>
        </p:nvSpPr>
        <p:spPr>
          <a:xfrm>
            <a:off x="958983" y="5724464"/>
            <a:ext cx="2374767" cy="2189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894E24-D9DE-4832-A3A3-D6DDF2775892}"/>
              </a:ext>
            </a:extLst>
          </p:cNvPr>
          <p:cNvSpPr txBox="1"/>
          <p:nvPr/>
        </p:nvSpPr>
        <p:spPr>
          <a:xfrm>
            <a:off x="3872207" y="1072452"/>
            <a:ext cx="629981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상태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미제출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D1BE425-E59A-41FB-98A4-172D4ACDC045}"/>
              </a:ext>
            </a:extLst>
          </p:cNvPr>
          <p:cNvSpPr/>
          <p:nvPr/>
        </p:nvSpPr>
        <p:spPr>
          <a:xfrm>
            <a:off x="958983" y="871992"/>
            <a:ext cx="2374767" cy="2189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83D2A8BF-4E1C-4641-882C-1558B0B740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0000" b="-984"/>
          <a:stretch/>
        </p:blipFill>
        <p:spPr>
          <a:xfrm>
            <a:off x="3987645" y="1268266"/>
            <a:ext cx="2106000" cy="60061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3264FA1-D990-478D-A88D-F75A6CA6D668}"/>
              </a:ext>
            </a:extLst>
          </p:cNvPr>
          <p:cNvSpPr txBox="1"/>
          <p:nvPr/>
        </p:nvSpPr>
        <p:spPr>
          <a:xfrm>
            <a:off x="3872207" y="2006833"/>
            <a:ext cx="629981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상태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검토중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9" name="그래픽 48">
            <a:extLst>
              <a:ext uri="{FF2B5EF4-FFF2-40B4-BE49-F238E27FC236}">
                <a16:creationId xmlns:a16="http://schemas.microsoft.com/office/drawing/2014/main" id="{16F94405-2463-4871-81D0-9F15A0159E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49016"/>
          <a:stretch/>
        </p:blipFill>
        <p:spPr>
          <a:xfrm>
            <a:off x="3987645" y="2202647"/>
            <a:ext cx="2106000" cy="60061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B20C579-3ACA-482E-8411-72414B45907F}"/>
              </a:ext>
            </a:extLst>
          </p:cNvPr>
          <p:cNvSpPr txBox="1"/>
          <p:nvPr/>
        </p:nvSpPr>
        <p:spPr>
          <a:xfrm>
            <a:off x="3872207" y="2941214"/>
            <a:ext cx="533800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상태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선정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175A1F-07EE-482C-AC24-3254062C1E45}"/>
              </a:ext>
            </a:extLst>
          </p:cNvPr>
          <p:cNvSpPr txBox="1"/>
          <p:nvPr/>
        </p:nvSpPr>
        <p:spPr>
          <a:xfrm>
            <a:off x="3872207" y="3867296"/>
            <a:ext cx="629981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상태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미선정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0E71F5-A566-45E5-8545-5AFDA5D828F2}"/>
              </a:ext>
            </a:extLst>
          </p:cNvPr>
          <p:cNvSpPr txBox="1"/>
          <p:nvPr/>
        </p:nvSpPr>
        <p:spPr>
          <a:xfrm>
            <a:off x="3872207" y="4797998"/>
            <a:ext cx="726161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상태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지급완료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6820737A-A470-4B46-9666-8A2F9335BA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87645" y="4993812"/>
            <a:ext cx="2106000" cy="59231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1195F78-B7A7-4CA2-B009-87B137A5BF6B}"/>
              </a:ext>
            </a:extLst>
          </p:cNvPr>
          <p:cNvSpPr txBox="1"/>
          <p:nvPr/>
        </p:nvSpPr>
        <p:spPr>
          <a:xfrm>
            <a:off x="3872207" y="5728700"/>
            <a:ext cx="726161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상태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환수완료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2D927F9-74A4-4A23-B5E3-1D31FD064FC8}"/>
              </a:ext>
            </a:extLst>
          </p:cNvPr>
          <p:cNvSpPr/>
          <p:nvPr/>
        </p:nvSpPr>
        <p:spPr>
          <a:xfrm>
            <a:off x="4054475" y="2479765"/>
            <a:ext cx="717550" cy="23812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EC35FD-79CC-42E8-91ED-07145E10ADAF}"/>
              </a:ext>
            </a:extLst>
          </p:cNvPr>
          <p:cNvSpPr/>
          <p:nvPr/>
        </p:nvSpPr>
        <p:spPr>
          <a:xfrm>
            <a:off x="4598368" y="6201950"/>
            <a:ext cx="717550" cy="23812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4325D48-AA21-4BFC-BAF8-6F8D75473D37}"/>
              </a:ext>
            </a:extLst>
          </p:cNvPr>
          <p:cNvSpPr/>
          <p:nvPr/>
        </p:nvSpPr>
        <p:spPr>
          <a:xfrm>
            <a:off x="5315918" y="5267108"/>
            <a:ext cx="717550" cy="23812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3CF1C61-0F72-4BD6-A14D-8DA971A11D72}"/>
              </a:ext>
            </a:extLst>
          </p:cNvPr>
          <p:cNvSpPr/>
          <p:nvPr/>
        </p:nvSpPr>
        <p:spPr>
          <a:xfrm>
            <a:off x="3917307" y="3340782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3-4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94809F7F-48DD-4390-9E09-B6CF65CF43BE}"/>
              </a:ext>
            </a:extLst>
          </p:cNvPr>
          <p:cNvSpPr/>
          <p:nvPr/>
        </p:nvSpPr>
        <p:spPr>
          <a:xfrm>
            <a:off x="3917307" y="435378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3-5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FA2971-DC09-469C-BDB5-10AF2390F02F}"/>
              </a:ext>
            </a:extLst>
          </p:cNvPr>
          <p:cNvSpPr/>
          <p:nvPr/>
        </p:nvSpPr>
        <p:spPr>
          <a:xfrm>
            <a:off x="11096625" y="0"/>
            <a:ext cx="1095375" cy="5597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 1.05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59561D-2E85-4F27-AA25-21DF368B1B63}"/>
              </a:ext>
            </a:extLst>
          </p:cNvPr>
          <p:cNvSpPr/>
          <p:nvPr/>
        </p:nvSpPr>
        <p:spPr>
          <a:xfrm>
            <a:off x="4638675" y="4353785"/>
            <a:ext cx="269081" cy="20515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FCD2940C-9D20-4B79-A21D-5005D0CEE9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87645" y="5924514"/>
            <a:ext cx="2106000" cy="59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308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7180C5C-F205-4962-85C1-E100C3F8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859"/>
          <a:stretch/>
        </p:blipFill>
        <p:spPr>
          <a:xfrm>
            <a:off x="1080003" y="1079999"/>
            <a:ext cx="2106000" cy="4328858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7CDC3FCB-5B5A-4108-AC8E-7CB9F65D9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4547" y="2759322"/>
            <a:ext cx="1800000" cy="154970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2AA5A6B-C071-48DB-BE66-87BD195A1A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12754" y="2759322"/>
            <a:ext cx="1800000" cy="127278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497651C3-8433-47D1-AB04-FFCFD74977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54547" y="4946979"/>
            <a:ext cx="1800000" cy="1219527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3.4.1. </a:t>
            </a:r>
            <a:r>
              <a:rPr lang="ko-KR" altLang="en-US" dirty="0"/>
              <a:t>신청결과</a:t>
            </a:r>
            <a:r>
              <a:rPr lang="en-US" altLang="ko-KR" dirty="0"/>
              <a:t>(</a:t>
            </a:r>
            <a:r>
              <a:rPr lang="ko-KR" altLang="en-US" dirty="0"/>
              <a:t>신청현황</a:t>
            </a:r>
            <a:r>
              <a:rPr lang="en-US" altLang="ko-KR" dirty="0"/>
              <a:t>)_</a:t>
            </a:r>
            <a:r>
              <a:rPr lang="ko-KR" altLang="en-US" dirty="0"/>
              <a:t>상세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9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신청현황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화면에서 리스트 선택 시 제공되는 화면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842438"/>
              </p:ext>
            </p:extLst>
          </p:nvPr>
        </p:nvGraphicFramePr>
        <p:xfrm>
          <a:off x="7920056" y="1642385"/>
          <a:ext cx="3960000" cy="549452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신청기본정보 보드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해당 신청건의 기본정보 제공하는 보드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신청회차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신청일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결과정보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심사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지급결과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결과정보에 따라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알림배너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부가기능버튼 하단에 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1-1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부가기능 버튼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신청현황 결과 및 이벤트별 부가기능 버튼 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41459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사유확인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상태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미선정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환수처리 인 경우 제공하는 버튼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선택 시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사유확인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14782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심사결과문의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상태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미선정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지급완료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환수처리 인 경우 제공하는 버튼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선택 시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심사결과문의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팝업제공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심사결과문의 등록한 경우 버튼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미표출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‘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심사결과문의완료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’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문구 표시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18255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심사결과문의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답변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관리자가 심사결과문의 답변 등록한 경우 제공하는 버튼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0793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자료보완 버튼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관리자가 자료보완요청을 했을 경우 제공하는 버튼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선택 시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[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자료보완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496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알림 배너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이벤트 발생 시 알림 배너 제공</a:t>
                      </a:r>
                      <a:b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strike="noStrike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알림없을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경우 </a:t>
                      </a:r>
                      <a:r>
                        <a:rPr lang="ko-KR" altLang="en-US" sz="800" strike="noStrike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미제공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영역</a:t>
                      </a: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!</a:t>
                      </a:r>
                      <a:b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여러 알림 발생 시 최신순으로 롤링</a:t>
                      </a:r>
                      <a:b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알림 관련 </a:t>
                      </a:r>
                      <a:r>
                        <a:rPr lang="ko-KR" altLang="en-US" sz="800" strike="noStrike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테스크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수행 시 알림 </a:t>
                      </a:r>
                      <a:r>
                        <a:rPr lang="ko-KR" altLang="en-US" sz="800" strike="noStrike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미표출</a:t>
                      </a:r>
                      <a:b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strike="noStrike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알림메시지</a:t>
                      </a: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</a:t>
                      </a:r>
                      <a:r>
                        <a:rPr lang="ko-KR" altLang="en-US" sz="800" strike="noStrike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알림발생일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로 구성</a:t>
                      </a:r>
                      <a:b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발생일 </a:t>
                      </a: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금일 </a:t>
                      </a:r>
                      <a:r>
                        <a:rPr lang="ko-KR" altLang="en-US" sz="800" strike="noStrike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발생건은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시간표시 </a:t>
                      </a: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하루경과 시 날짜표시</a:t>
                      </a:r>
                      <a:b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</a:t>
                      </a:r>
                      <a:r>
                        <a:rPr lang="ko-KR" altLang="en-US" sz="800" strike="noStrike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알림메시지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텍스트 영역초과 시 </a:t>
                      </a:r>
                      <a:r>
                        <a:rPr lang="ko-KR" altLang="en-US" sz="800" strike="noStrike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말줄임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표시</a:t>
                      </a:r>
                      <a:endParaRPr lang="en-US" altLang="ko-KR" sz="800" strike="noStrike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알림종류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상태</a:t>
                      </a: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strike="noStrike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미제출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(&gt;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임시저장</a:t>
                      </a: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b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‘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최종제출해야 </a:t>
                      </a:r>
                      <a:r>
                        <a:rPr lang="ko-KR" altLang="en-US" sz="800" strike="noStrike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신청완료됩니다</a:t>
                      </a: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b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‘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신청완료</a:t>
                      </a: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상태로 변경된 경우 알림 </a:t>
                      </a:r>
                      <a:r>
                        <a:rPr lang="ko-KR" altLang="en-US" sz="800" strike="noStrike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미표출</a:t>
                      </a:r>
                      <a:endParaRPr lang="en-US" altLang="ko-KR" sz="800" strike="noStrike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이벤트</a:t>
                      </a: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자료보완요청</a:t>
                      </a:r>
                      <a:b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‘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자료보완요청이 있습니다</a:t>
                      </a: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b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해당 </a:t>
                      </a: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자료보완</a:t>
                      </a: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선택하여 보완완료한 경우 알림 </a:t>
                      </a:r>
                      <a:r>
                        <a:rPr lang="ko-KR" altLang="en-US" sz="800" strike="noStrike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미표출</a:t>
                      </a:r>
                      <a:endParaRPr lang="en-US" altLang="ko-KR" sz="800" strike="noStrike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이벤트</a:t>
                      </a: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심사결과문의 답변 등록</a:t>
                      </a:r>
                      <a:b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‘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심사결과문의 답변이 등록되었습니다</a:t>
                      </a: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b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[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심사결과문의</a:t>
                      </a: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답변</a:t>
                      </a: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)] 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 최초 </a:t>
                      </a:r>
                      <a:r>
                        <a:rPr lang="en-US" altLang="ko-KR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 선택 하여 팝업 확인한 경우 알림 </a:t>
                      </a:r>
                      <a:r>
                        <a:rPr lang="ko-KR" altLang="en-US" sz="800" strike="noStrike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미표출</a:t>
                      </a:r>
                      <a:r>
                        <a:rPr lang="ko-KR" altLang="en-US" sz="800" strike="noStrike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endParaRPr lang="en-US" altLang="ko-KR" sz="800" strike="noStrike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971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수정 버튼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정보 영역별로 수정버튼 제공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미제출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상태에만 제공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선택 시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입력폼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제공하고 영역 최하단에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저장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제공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기입력된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데이터 표시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" name="Rectangle 127">
            <a:extLst>
              <a:ext uri="{FF2B5EF4-FFF2-40B4-BE49-F238E27FC236}">
                <a16:creationId xmlns:a16="http://schemas.microsoft.com/office/drawing/2014/main" id="{9699C012-415A-4B44-9692-D01A122D82DD}"/>
              </a:ext>
            </a:extLst>
          </p:cNvPr>
          <p:cNvSpPr>
            <a:spLocks noChangeAspect="1"/>
          </p:cNvSpPr>
          <p:nvPr/>
        </p:nvSpPr>
        <p:spPr>
          <a:xfrm>
            <a:off x="1080003" y="1079998"/>
            <a:ext cx="2106000" cy="43668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F41717F-F20B-4AF6-9889-45ED7344C1DB}"/>
              </a:ext>
            </a:extLst>
          </p:cNvPr>
          <p:cNvSpPr/>
          <p:nvPr/>
        </p:nvSpPr>
        <p:spPr>
          <a:xfrm>
            <a:off x="1119895" y="1620074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6D49AB5-4F9F-4840-9E6E-0D878175426E}"/>
              </a:ext>
            </a:extLst>
          </p:cNvPr>
          <p:cNvSpPr/>
          <p:nvPr/>
        </p:nvSpPr>
        <p:spPr>
          <a:xfrm>
            <a:off x="1138345" y="2297250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791EC5F-8478-40F7-9BE3-BADC2EF8BECF}"/>
              </a:ext>
            </a:extLst>
          </p:cNvPr>
          <p:cNvCxnSpPr>
            <a:cxnSpLocks/>
          </p:cNvCxnSpPr>
          <p:nvPr/>
        </p:nvCxnSpPr>
        <p:spPr>
          <a:xfrm>
            <a:off x="897071" y="1221847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89749A1-16EE-42FA-BA75-23CB7F48A622}"/>
              </a:ext>
            </a:extLst>
          </p:cNvPr>
          <p:cNvCxnSpPr>
            <a:cxnSpLocks/>
          </p:cNvCxnSpPr>
          <p:nvPr/>
        </p:nvCxnSpPr>
        <p:spPr>
          <a:xfrm>
            <a:off x="897071" y="1586972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9846E30-FDF0-43E1-A140-C0B122FFF5CA}"/>
              </a:ext>
            </a:extLst>
          </p:cNvPr>
          <p:cNvCxnSpPr>
            <a:cxnSpLocks/>
          </p:cNvCxnSpPr>
          <p:nvPr/>
        </p:nvCxnSpPr>
        <p:spPr>
          <a:xfrm>
            <a:off x="958983" y="1221847"/>
            <a:ext cx="0" cy="134143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02B7F21-28CE-4D1F-A99D-545A3B8CFADA}"/>
              </a:ext>
            </a:extLst>
          </p:cNvPr>
          <p:cNvSpPr txBox="1"/>
          <p:nvPr/>
        </p:nvSpPr>
        <p:spPr>
          <a:xfrm>
            <a:off x="694582" y="1335159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6F09A78-96E6-4311-94D2-265A5611F98F}"/>
              </a:ext>
            </a:extLst>
          </p:cNvPr>
          <p:cNvSpPr/>
          <p:nvPr/>
        </p:nvSpPr>
        <p:spPr>
          <a:xfrm>
            <a:off x="2549653" y="3305712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1D72E8D-85BD-4D17-BE3E-E4234C9110E9}"/>
              </a:ext>
            </a:extLst>
          </p:cNvPr>
          <p:cNvCxnSpPr>
            <a:cxnSpLocks/>
          </p:cNvCxnSpPr>
          <p:nvPr/>
        </p:nvCxnSpPr>
        <p:spPr>
          <a:xfrm>
            <a:off x="897071" y="2272772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E89A3B9-72C9-4C93-B3F0-537EDA5BAAEB}"/>
              </a:ext>
            </a:extLst>
          </p:cNvPr>
          <p:cNvCxnSpPr>
            <a:cxnSpLocks/>
          </p:cNvCxnSpPr>
          <p:nvPr/>
        </p:nvCxnSpPr>
        <p:spPr>
          <a:xfrm>
            <a:off x="897071" y="2563284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69E4DE7-F3E2-4284-85D4-12ADAD0DE1B4}"/>
              </a:ext>
            </a:extLst>
          </p:cNvPr>
          <p:cNvSpPr txBox="1"/>
          <p:nvPr/>
        </p:nvSpPr>
        <p:spPr>
          <a:xfrm>
            <a:off x="548709" y="1877484"/>
            <a:ext cx="50174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Info. board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8CCA94-467B-4C62-A7C7-7A9243561A5E}"/>
              </a:ext>
            </a:extLst>
          </p:cNvPr>
          <p:cNvSpPr txBox="1"/>
          <p:nvPr/>
        </p:nvSpPr>
        <p:spPr>
          <a:xfrm>
            <a:off x="478176" y="2354139"/>
            <a:ext cx="572273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Noti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banner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B66E753-E074-40D1-AB32-B48F58D4C4AB}"/>
              </a:ext>
            </a:extLst>
          </p:cNvPr>
          <p:cNvSpPr/>
          <p:nvPr/>
        </p:nvSpPr>
        <p:spPr>
          <a:xfrm>
            <a:off x="958983" y="5408857"/>
            <a:ext cx="2374767" cy="2189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F825D8-F268-42E1-BBF2-DCA7E43E4341}"/>
              </a:ext>
            </a:extLst>
          </p:cNvPr>
          <p:cNvSpPr txBox="1"/>
          <p:nvPr/>
        </p:nvSpPr>
        <p:spPr>
          <a:xfrm>
            <a:off x="3872207" y="510866"/>
            <a:ext cx="629981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상태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미제출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749F47-ADFA-4052-8079-33187272C133}"/>
              </a:ext>
            </a:extLst>
          </p:cNvPr>
          <p:cNvSpPr txBox="1"/>
          <p:nvPr/>
        </p:nvSpPr>
        <p:spPr>
          <a:xfrm>
            <a:off x="3872207" y="1908059"/>
            <a:ext cx="1713611" cy="553210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“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미제출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상태인 경우 최종제출 전까지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알림표시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: ‘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최종제출해야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신청완료됩니다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.’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E4D5FB-C2EC-4EE1-9C6D-1D0B49F5A8DF}"/>
              </a:ext>
            </a:extLst>
          </p:cNvPr>
          <p:cNvSpPr txBox="1"/>
          <p:nvPr/>
        </p:nvSpPr>
        <p:spPr>
          <a:xfrm>
            <a:off x="5814000" y="4784101"/>
            <a:ext cx="918521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상황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자료보완요청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B8A4EC-38A6-48B6-B7EE-78374C585020}"/>
              </a:ext>
            </a:extLst>
          </p:cNvPr>
          <p:cNvSpPr txBox="1"/>
          <p:nvPr/>
        </p:nvSpPr>
        <p:spPr>
          <a:xfrm>
            <a:off x="5814000" y="6166506"/>
            <a:ext cx="1702389" cy="553210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관리자가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자료보완요청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한 경우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알림과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자료보완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제공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자료보완 완료 전까지 알림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표시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5B0D262-02FA-4D79-A3DC-F0125CA64BE7}"/>
              </a:ext>
            </a:extLst>
          </p:cNvPr>
          <p:cNvSpPr txBox="1"/>
          <p:nvPr/>
        </p:nvSpPr>
        <p:spPr>
          <a:xfrm>
            <a:off x="3872207" y="2596444"/>
            <a:ext cx="629981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상태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미선정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25AC001-CC89-438D-B025-B614F370C0DC}"/>
              </a:ext>
            </a:extLst>
          </p:cNvPr>
          <p:cNvSpPr txBox="1"/>
          <p:nvPr/>
        </p:nvSpPr>
        <p:spPr>
          <a:xfrm>
            <a:off x="3872207" y="4042185"/>
            <a:ext cx="1697581" cy="391628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“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미선정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상태인 경우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사유확인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],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심사결과문의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제공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C5AE247-1DDA-40D8-9C25-C37A0BE078E7}"/>
              </a:ext>
            </a:extLst>
          </p:cNvPr>
          <p:cNvSpPr txBox="1"/>
          <p:nvPr/>
        </p:nvSpPr>
        <p:spPr>
          <a:xfrm>
            <a:off x="5809490" y="4311128"/>
            <a:ext cx="1918795" cy="391628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관리자가 심사결과문의 답변 등록한 경우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알림 표시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심사결과문의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답변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)]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제공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816DCB9-219E-43D3-9607-C391D1C161FE}"/>
              </a:ext>
            </a:extLst>
          </p:cNvPr>
          <p:cNvSpPr txBox="1"/>
          <p:nvPr/>
        </p:nvSpPr>
        <p:spPr>
          <a:xfrm>
            <a:off x="3872207" y="4784101"/>
            <a:ext cx="726161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상태</a:t>
            </a:r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환수처리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C303E-EE2E-427D-8F54-BCEC105F2111}"/>
              </a:ext>
            </a:extLst>
          </p:cNvPr>
          <p:cNvSpPr txBox="1"/>
          <p:nvPr/>
        </p:nvSpPr>
        <p:spPr>
          <a:xfrm>
            <a:off x="3872207" y="6229842"/>
            <a:ext cx="1697581" cy="676321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“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환수처리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상태인 경우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사유확인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],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심사결과문의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제공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심사결과문의 등록한 경우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‘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심사결과문의완료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문구 표시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8D2FC96E-B473-4300-9A27-4F22C19228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12754" y="4946979"/>
            <a:ext cx="1800000" cy="1150296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F2885E-651F-4D35-8484-E78C8342FA61}"/>
              </a:ext>
            </a:extLst>
          </p:cNvPr>
          <p:cNvSpPr/>
          <p:nvPr/>
        </p:nvSpPr>
        <p:spPr>
          <a:xfrm>
            <a:off x="7920056" y="788227"/>
            <a:ext cx="1152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U_status_001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60A64547-5A6C-4417-ABBF-066894708B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12754" y="673744"/>
            <a:ext cx="1800000" cy="1224852"/>
          </a:xfrm>
          <a:prstGeom prst="rect">
            <a:avLst/>
          </a:prstGeom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1062A99B-550E-430F-AC62-8711D6DAC40C}"/>
              </a:ext>
            </a:extLst>
          </p:cNvPr>
          <p:cNvSpPr/>
          <p:nvPr/>
        </p:nvSpPr>
        <p:spPr>
          <a:xfrm>
            <a:off x="1138345" y="2637768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DAC6B6B-DE51-4794-95F8-7BCC11A6BFED}"/>
              </a:ext>
            </a:extLst>
          </p:cNvPr>
          <p:cNvSpPr/>
          <p:nvPr/>
        </p:nvSpPr>
        <p:spPr>
          <a:xfrm>
            <a:off x="11096625" y="0"/>
            <a:ext cx="1095375" cy="5597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 1.05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2B216A-CC69-4FBB-A850-93116C0976AF}"/>
              </a:ext>
            </a:extLst>
          </p:cNvPr>
          <p:cNvSpPr/>
          <p:nvPr/>
        </p:nvSpPr>
        <p:spPr>
          <a:xfrm>
            <a:off x="1707950" y="2768848"/>
            <a:ext cx="850106" cy="152278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최종제출 하기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E5ACEF-E5C2-4E21-9ECC-1EC24D85DD3A}"/>
              </a:ext>
            </a:extLst>
          </p:cNvPr>
          <p:cNvSpPr/>
          <p:nvPr/>
        </p:nvSpPr>
        <p:spPr>
          <a:xfrm>
            <a:off x="4387701" y="1696745"/>
            <a:ext cx="850106" cy="152278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최종제출 하기</a:t>
            </a:r>
          </a:p>
        </p:txBody>
      </p:sp>
    </p:spTree>
    <p:extLst>
      <p:ext uri="{BB962C8B-B14F-4D97-AF65-F5344CB8AC3E}">
        <p14:creationId xmlns:p14="http://schemas.microsoft.com/office/powerpoint/2010/main" val="19106343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D64BCC-E3AD-48B1-B8EE-2AAFF8B49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3" y="1072453"/>
            <a:ext cx="2106000" cy="5095350"/>
          </a:xfrm>
          <a:prstGeom prst="rect">
            <a:avLst/>
          </a:prstGeom>
        </p:spPr>
      </p:pic>
      <p:sp>
        <p:nvSpPr>
          <p:cNvPr id="44" name="Rectangle 127">
            <a:extLst>
              <a:ext uri="{FF2B5EF4-FFF2-40B4-BE49-F238E27FC236}">
                <a16:creationId xmlns:a16="http://schemas.microsoft.com/office/drawing/2014/main" id="{9699C012-415A-4B44-9692-D01A122D82DD}"/>
              </a:ext>
            </a:extLst>
          </p:cNvPr>
          <p:cNvSpPr>
            <a:spLocks noChangeAspect="1"/>
          </p:cNvSpPr>
          <p:nvPr/>
        </p:nvSpPr>
        <p:spPr>
          <a:xfrm>
            <a:off x="1080003" y="1072453"/>
            <a:ext cx="2106000" cy="5095347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3.4.1.1 </a:t>
            </a:r>
            <a:r>
              <a:rPr lang="ko-KR" altLang="en-US" dirty="0"/>
              <a:t>신청결과</a:t>
            </a:r>
            <a:r>
              <a:rPr lang="en-US" altLang="ko-KR" dirty="0"/>
              <a:t>(</a:t>
            </a:r>
            <a:r>
              <a:rPr lang="ko-KR" altLang="en-US" dirty="0"/>
              <a:t>신청현황</a:t>
            </a:r>
            <a:r>
              <a:rPr lang="en-US" altLang="ko-KR" dirty="0"/>
              <a:t>)_</a:t>
            </a:r>
            <a:r>
              <a:rPr lang="ko-KR" altLang="en-US" dirty="0"/>
              <a:t>상세</a:t>
            </a:r>
            <a:r>
              <a:rPr lang="en-US" altLang="ko-KR" dirty="0"/>
              <a:t>_</a:t>
            </a:r>
            <a:r>
              <a:rPr lang="ko-KR" altLang="en-US" dirty="0" err="1"/>
              <a:t>모달팝업</a:t>
            </a:r>
            <a:r>
              <a:rPr lang="en-US" altLang="ko-KR" dirty="0"/>
              <a:t>: </a:t>
            </a:r>
            <a:r>
              <a:rPr lang="ko-KR" altLang="en-US" dirty="0"/>
              <a:t>심사결과문의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56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신청현황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화면에서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심사결과문의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선택 시 제공되는 팝업화면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풀팝업으로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제공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338887"/>
              </p:ext>
            </p:extLst>
          </p:nvPr>
        </p:nvGraphicFramePr>
        <p:xfrm>
          <a:off x="7920056" y="1642385"/>
          <a:ext cx="3960000" cy="237034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기본정보 영역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해당 신청건의 신청정보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최종상태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사유 정보 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최종상태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‘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미선정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’,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환수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 경우에만 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관리자가 입력한 사유내용 전체 표시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담당 보건소 정보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신청인의 관할 보건소 문의처 정보 제공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*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모바일용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UI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문의 내용 입력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필수입력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최대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1000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입력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취소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팝업 종료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입력한 내용 삭제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549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등록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심사결과문의 등록완료 되고 팝업 종료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리스트 비고란에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심사결과문의완료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표시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문의내용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미입력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경우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문의내용을 입력해 주세요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344549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1F41717F-F20B-4AF6-9889-45ED7344C1DB}"/>
              </a:ext>
            </a:extLst>
          </p:cNvPr>
          <p:cNvSpPr/>
          <p:nvPr/>
        </p:nvSpPr>
        <p:spPr>
          <a:xfrm>
            <a:off x="1119895" y="1679137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6D49AB5-4F9F-4840-9E6E-0D878175426E}"/>
              </a:ext>
            </a:extLst>
          </p:cNvPr>
          <p:cNvSpPr/>
          <p:nvPr/>
        </p:nvSpPr>
        <p:spPr>
          <a:xfrm>
            <a:off x="986865" y="3016743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791EC5F-8478-40F7-9BE3-BADC2EF8BECF}"/>
              </a:ext>
            </a:extLst>
          </p:cNvPr>
          <p:cNvCxnSpPr>
            <a:cxnSpLocks/>
          </p:cNvCxnSpPr>
          <p:nvPr/>
        </p:nvCxnSpPr>
        <p:spPr>
          <a:xfrm>
            <a:off x="897071" y="1201603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89749A1-16EE-42FA-BA75-23CB7F48A622}"/>
              </a:ext>
            </a:extLst>
          </p:cNvPr>
          <p:cNvCxnSpPr>
            <a:cxnSpLocks/>
          </p:cNvCxnSpPr>
          <p:nvPr/>
        </p:nvCxnSpPr>
        <p:spPr>
          <a:xfrm>
            <a:off x="897071" y="1566728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9846E30-FDF0-43E1-A140-C0B122FFF5CA}"/>
              </a:ext>
            </a:extLst>
          </p:cNvPr>
          <p:cNvCxnSpPr>
            <a:cxnSpLocks/>
          </p:cNvCxnSpPr>
          <p:nvPr/>
        </p:nvCxnSpPr>
        <p:spPr>
          <a:xfrm>
            <a:off x="958983" y="1201603"/>
            <a:ext cx="0" cy="16986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02B7F21-28CE-4D1F-A99D-545A3B8CFADA}"/>
              </a:ext>
            </a:extLst>
          </p:cNvPr>
          <p:cNvSpPr txBox="1"/>
          <p:nvPr/>
        </p:nvSpPr>
        <p:spPr>
          <a:xfrm>
            <a:off x="694582" y="1314915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6F09A78-96E6-4311-94D2-265A5611F98F}"/>
              </a:ext>
            </a:extLst>
          </p:cNvPr>
          <p:cNvSpPr/>
          <p:nvPr/>
        </p:nvSpPr>
        <p:spPr>
          <a:xfrm>
            <a:off x="986865" y="3465038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8651FEA-34FF-40F4-BAD8-5C8809315F9A}"/>
              </a:ext>
            </a:extLst>
          </p:cNvPr>
          <p:cNvSpPr/>
          <p:nvPr/>
        </p:nvSpPr>
        <p:spPr>
          <a:xfrm>
            <a:off x="1109730" y="5630268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BAF003B-0E47-4C78-836F-AAFAB3EA1070}"/>
              </a:ext>
            </a:extLst>
          </p:cNvPr>
          <p:cNvSpPr/>
          <p:nvPr/>
        </p:nvSpPr>
        <p:spPr>
          <a:xfrm>
            <a:off x="2253922" y="5630268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5E19674-61A7-4687-ABD3-D5B648DD34EE}"/>
              </a:ext>
            </a:extLst>
          </p:cNvPr>
          <p:cNvCxnSpPr>
            <a:cxnSpLocks/>
          </p:cNvCxnSpPr>
          <p:nvPr/>
        </p:nvCxnSpPr>
        <p:spPr>
          <a:xfrm>
            <a:off x="897071" y="2900228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810E728-ED35-45DE-BC05-20145300B473}"/>
              </a:ext>
            </a:extLst>
          </p:cNvPr>
          <p:cNvSpPr txBox="1"/>
          <p:nvPr/>
        </p:nvSpPr>
        <p:spPr>
          <a:xfrm>
            <a:off x="548709" y="2168625"/>
            <a:ext cx="50174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Info. board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40800BE-C59A-428F-A9F6-B5EA1E9D7FCF}"/>
              </a:ext>
            </a:extLst>
          </p:cNvPr>
          <p:cNvSpPr/>
          <p:nvPr/>
        </p:nvSpPr>
        <p:spPr>
          <a:xfrm>
            <a:off x="7920056" y="788227"/>
            <a:ext cx="1224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U_status_001-1p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598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Information Architecture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상세 구성도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7DFE8B-9429-4AD1-8B0A-51C80575E82A}"/>
              </a:ext>
            </a:extLst>
          </p:cNvPr>
          <p:cNvSpPr/>
          <p:nvPr/>
        </p:nvSpPr>
        <p:spPr>
          <a:xfrm>
            <a:off x="10605145" y="413470"/>
            <a:ext cx="1224000" cy="21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LP = Layer-popup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36617236-C0A9-4CB9-92DF-024B3CB62348}"/>
              </a:ext>
            </a:extLst>
          </p:cNvPr>
          <p:cNvGraphicFramePr>
            <a:graphicFrameLocks noGrp="1"/>
          </p:cNvGraphicFramePr>
          <p:nvPr/>
        </p:nvGraphicFramePr>
        <p:xfrm>
          <a:off x="263525" y="760528"/>
          <a:ext cx="11565621" cy="555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969">
                  <a:extLst>
                    <a:ext uri="{9D8B030D-6E8A-4147-A177-3AD203B41FA5}">
                      <a16:colId xmlns:a16="http://schemas.microsoft.com/office/drawing/2014/main" val="2173765136"/>
                    </a:ext>
                  </a:extLst>
                </a:gridCol>
                <a:gridCol w="753035">
                  <a:extLst>
                    <a:ext uri="{9D8B030D-6E8A-4147-A177-3AD203B41FA5}">
                      <a16:colId xmlns:a16="http://schemas.microsoft.com/office/drawing/2014/main" val="3381749876"/>
                    </a:ext>
                  </a:extLst>
                </a:gridCol>
                <a:gridCol w="1067055">
                  <a:extLst>
                    <a:ext uri="{9D8B030D-6E8A-4147-A177-3AD203B41FA5}">
                      <a16:colId xmlns:a16="http://schemas.microsoft.com/office/drawing/2014/main" val="3178825584"/>
                    </a:ext>
                  </a:extLst>
                </a:gridCol>
                <a:gridCol w="1003792">
                  <a:extLst>
                    <a:ext uri="{9D8B030D-6E8A-4147-A177-3AD203B41FA5}">
                      <a16:colId xmlns:a16="http://schemas.microsoft.com/office/drawing/2014/main" val="3081749474"/>
                    </a:ext>
                  </a:extLst>
                </a:gridCol>
                <a:gridCol w="1048382">
                  <a:extLst>
                    <a:ext uri="{9D8B030D-6E8A-4147-A177-3AD203B41FA5}">
                      <a16:colId xmlns:a16="http://schemas.microsoft.com/office/drawing/2014/main" val="2732381892"/>
                    </a:ext>
                  </a:extLst>
                </a:gridCol>
                <a:gridCol w="1125386">
                  <a:extLst>
                    <a:ext uri="{9D8B030D-6E8A-4147-A177-3AD203B41FA5}">
                      <a16:colId xmlns:a16="http://schemas.microsoft.com/office/drawing/2014/main" val="2946717749"/>
                    </a:ext>
                  </a:extLst>
                </a:gridCol>
                <a:gridCol w="1125386">
                  <a:extLst>
                    <a:ext uri="{9D8B030D-6E8A-4147-A177-3AD203B41FA5}">
                      <a16:colId xmlns:a16="http://schemas.microsoft.com/office/drawing/2014/main" val="495441989"/>
                    </a:ext>
                  </a:extLst>
                </a:gridCol>
                <a:gridCol w="875866">
                  <a:extLst>
                    <a:ext uri="{9D8B030D-6E8A-4147-A177-3AD203B41FA5}">
                      <a16:colId xmlns:a16="http://schemas.microsoft.com/office/drawing/2014/main" val="1767388983"/>
                    </a:ext>
                  </a:extLst>
                </a:gridCol>
                <a:gridCol w="478671">
                  <a:extLst>
                    <a:ext uri="{9D8B030D-6E8A-4147-A177-3AD203B41FA5}">
                      <a16:colId xmlns:a16="http://schemas.microsoft.com/office/drawing/2014/main" val="87790257"/>
                    </a:ext>
                  </a:extLst>
                </a:gridCol>
                <a:gridCol w="506248">
                  <a:extLst>
                    <a:ext uri="{9D8B030D-6E8A-4147-A177-3AD203B41FA5}">
                      <a16:colId xmlns:a16="http://schemas.microsoft.com/office/drawing/2014/main" val="483660291"/>
                    </a:ext>
                  </a:extLst>
                </a:gridCol>
                <a:gridCol w="720223">
                  <a:extLst>
                    <a:ext uri="{9D8B030D-6E8A-4147-A177-3AD203B41FA5}">
                      <a16:colId xmlns:a16="http://schemas.microsoft.com/office/drawing/2014/main" val="776917884"/>
                    </a:ext>
                  </a:extLst>
                </a:gridCol>
                <a:gridCol w="2488608">
                  <a:extLst>
                    <a:ext uri="{9D8B030D-6E8A-4147-A177-3AD203B41FA5}">
                      <a16:colId xmlns:a16="http://schemas.microsoft.com/office/drawing/2014/main" val="303828118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번호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1depth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2depth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3depth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4depth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5depth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6depth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/>
                        <a:t>scr</a:t>
                      </a:r>
                      <a:r>
                        <a:rPr lang="en-US" altLang="ko-KR" sz="1000" b="0" dirty="0"/>
                        <a:t> ID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type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</a:t>
                      </a:r>
                      <a:endParaRPr lang="ko-KR" altLang="en-US" sz="9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관리자연동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description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349956"/>
                  </a:ext>
                </a:extLst>
              </a:tr>
              <a:tr h="180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사업소개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U_intro_000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유급병가지원사업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소개 및 신청자격정보 제공하는 화면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430329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신청자격확인하기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U_check_000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신청자격확인하는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화면 제공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24442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신청하러 가기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U_apply_000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온라인 신청하기 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8887524"/>
                  </a:ext>
                </a:extLst>
              </a:tr>
              <a:tr h="1800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신청자격확인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U_check_000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신청자격확인하는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화면 제공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5347868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신청가능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U_check_001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신청조건에 적합한 경우 화면 제공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3115121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신청불가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U_check_002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신청조건에 부적합할 경우 화면 제공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9249812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검토중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..</a:t>
                      </a:r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U_check_003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자격확인 로딩화면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1739348"/>
                  </a:ext>
                </a:extLst>
              </a:tr>
              <a:tr h="180000">
                <a:tc rowSpan="8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8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신청하기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8"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약관동의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U_apply_001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step1 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이용약관동의 화면 제공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4196678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신청서작성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U_apply_002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step2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신청서 작성하는 화면 제공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5394105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서류제출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U_apply_003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step3 </a:t>
                      </a:r>
                      <a:r>
                        <a:rPr lang="ko-KR" altLang="en-US" sz="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서류제출하는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화면 제공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0556450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최종제출 완료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U_apply_004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step4 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신청서 제출완료 및 유의사항 안내 제공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307334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이전신청내역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U_apply_002-1p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해당 신청인의 이전신청내역 조회하는 팝업화면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외부 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API 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연동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68685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주소검색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U_apply_002-2p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주소지 검색하여 데이터 연동하는 팝업화면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외부 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API 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연동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615742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의료기관정보 검색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U_apply_002-3p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의료기관정보 검색하여 데이터 연동하는 팝업화면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외부 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API 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연동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17803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병가서류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안내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U_apply_002-4p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병가 증빙서류 안내 팝업화면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146568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신청현황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신청결과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리스트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U_status_000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신청이력을 확인하는 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496806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U_status_001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 상세내용을 확인하는 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신청상태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미제출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따라 수정 가능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1388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심사결과문의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U_status_001-1p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LP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심사결과에 대한 문의 등록하는 팝업화면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600735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심사결과문의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답변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U_status_001-2p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LP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관리자가 등록한 심사결과문의 답변 확인하는 팝업화면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72343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자료보완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U_status_001-3p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LP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관리자가 요청한 자료보완요청 처리하는 팝업화면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6005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사유확인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U_status_001-4p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관리자가 등록한 심사결과 사유 확인하는 팝업화면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0391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95941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25DE030-B826-43B5-AB9C-7334A925A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3" y="741821"/>
            <a:ext cx="2106000" cy="5580899"/>
          </a:xfrm>
          <a:prstGeom prst="rect">
            <a:avLst/>
          </a:prstGeom>
        </p:spPr>
      </p:pic>
      <p:sp>
        <p:nvSpPr>
          <p:cNvPr id="44" name="Rectangle 127">
            <a:extLst>
              <a:ext uri="{FF2B5EF4-FFF2-40B4-BE49-F238E27FC236}">
                <a16:creationId xmlns:a16="http://schemas.microsoft.com/office/drawing/2014/main" id="{9699C012-415A-4B44-9692-D01A122D82DD}"/>
              </a:ext>
            </a:extLst>
          </p:cNvPr>
          <p:cNvSpPr>
            <a:spLocks noChangeAspect="1"/>
          </p:cNvSpPr>
          <p:nvPr/>
        </p:nvSpPr>
        <p:spPr>
          <a:xfrm>
            <a:off x="1080003" y="741822"/>
            <a:ext cx="2106000" cy="558089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3.4.1.2. </a:t>
            </a:r>
            <a:r>
              <a:rPr lang="ko-KR" altLang="en-US" dirty="0"/>
              <a:t>신청결과</a:t>
            </a:r>
            <a:r>
              <a:rPr lang="en-US" altLang="ko-KR" dirty="0"/>
              <a:t>(</a:t>
            </a:r>
            <a:r>
              <a:rPr lang="ko-KR" altLang="en-US" dirty="0"/>
              <a:t>신청현황</a:t>
            </a:r>
            <a:r>
              <a:rPr lang="en-US" altLang="ko-KR" dirty="0"/>
              <a:t>)_</a:t>
            </a:r>
            <a:r>
              <a:rPr lang="ko-KR" altLang="en-US" dirty="0"/>
              <a:t>상세</a:t>
            </a:r>
            <a:r>
              <a:rPr lang="en-US" altLang="ko-KR" dirty="0"/>
              <a:t>_</a:t>
            </a:r>
            <a:r>
              <a:rPr lang="ko-KR" altLang="en-US" dirty="0" err="1"/>
              <a:t>모달팝업</a:t>
            </a:r>
            <a:r>
              <a:rPr lang="en-US" altLang="ko-KR" dirty="0"/>
              <a:t>: </a:t>
            </a:r>
            <a:r>
              <a:rPr lang="ko-KR" altLang="en-US" dirty="0"/>
              <a:t>심사결과문의</a:t>
            </a:r>
            <a:r>
              <a:rPr lang="en-US" altLang="ko-KR" dirty="0"/>
              <a:t>(</a:t>
            </a:r>
            <a:r>
              <a:rPr lang="ko-KR" altLang="en-US" dirty="0"/>
              <a:t>답변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56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신청현황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화면에서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심사결과문의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답변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선택 시 제공되는 팝업화면</a:t>
            </a: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풀팝업으로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제공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254095"/>
              </p:ext>
            </p:extLst>
          </p:nvPr>
        </p:nvGraphicFramePr>
        <p:xfrm>
          <a:off x="7920056" y="1642385"/>
          <a:ext cx="3960000" cy="82535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답변내용 영역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관리자가 입력한 심사결과문의 답변내용 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답변내용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답변등록일 정보 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확인 버튼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팝업종료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타원 35">
            <a:extLst>
              <a:ext uri="{FF2B5EF4-FFF2-40B4-BE49-F238E27FC236}">
                <a16:creationId xmlns:a16="http://schemas.microsoft.com/office/drawing/2014/main" id="{A6F09A78-96E6-4311-94D2-265A5611F98F}"/>
              </a:ext>
            </a:extLst>
          </p:cNvPr>
          <p:cNvSpPr/>
          <p:nvPr/>
        </p:nvSpPr>
        <p:spPr>
          <a:xfrm>
            <a:off x="986865" y="4078946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8651FEA-34FF-40F4-BAD8-5C8809315F9A}"/>
              </a:ext>
            </a:extLst>
          </p:cNvPr>
          <p:cNvSpPr/>
          <p:nvPr/>
        </p:nvSpPr>
        <p:spPr>
          <a:xfrm>
            <a:off x="1089886" y="5810479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03FC79-226F-4DD8-8D5F-323D1B65136F}"/>
              </a:ext>
            </a:extLst>
          </p:cNvPr>
          <p:cNvSpPr/>
          <p:nvPr/>
        </p:nvSpPr>
        <p:spPr>
          <a:xfrm>
            <a:off x="7920056" y="788227"/>
            <a:ext cx="1224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U_status_001-2p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53668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006B9B-8040-4453-B6FF-26BC6103D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3" y="1072454"/>
            <a:ext cx="2106000" cy="394875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3.4.1.3. </a:t>
            </a:r>
            <a:r>
              <a:rPr lang="ko-KR" altLang="en-US" dirty="0"/>
              <a:t>신청결과</a:t>
            </a:r>
            <a:r>
              <a:rPr lang="en-US" altLang="ko-KR" dirty="0"/>
              <a:t>(</a:t>
            </a:r>
            <a:r>
              <a:rPr lang="ko-KR" altLang="en-US" dirty="0"/>
              <a:t>신청현황</a:t>
            </a:r>
            <a:r>
              <a:rPr lang="en-US" altLang="ko-KR" dirty="0"/>
              <a:t>)_</a:t>
            </a:r>
            <a:r>
              <a:rPr lang="ko-KR" altLang="en-US" dirty="0"/>
              <a:t>상세</a:t>
            </a:r>
            <a:r>
              <a:rPr lang="en-US" altLang="ko-KR" dirty="0"/>
              <a:t>_</a:t>
            </a:r>
            <a:r>
              <a:rPr lang="ko-KR" altLang="en-US" dirty="0" err="1"/>
              <a:t>모달팝업</a:t>
            </a:r>
            <a:r>
              <a:rPr lang="en-US" altLang="ko-KR" dirty="0"/>
              <a:t>: </a:t>
            </a:r>
            <a:r>
              <a:rPr lang="ko-KR" altLang="en-US" dirty="0"/>
              <a:t>자료보완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56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신청현황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화면에서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자료보완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선택 시 제공되는 팝업화면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풀팝업으로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제공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85656"/>
              </p:ext>
            </p:extLst>
          </p:nvPr>
        </p:nvGraphicFramePr>
        <p:xfrm>
          <a:off x="7920056" y="1642385"/>
          <a:ext cx="3960000" cy="284582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기본정보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자료보완요청일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담당보건소 정보 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서류제출 영역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관리자가 요청한 보완서류 항목 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* [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신청하기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서류제출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컨포넌트와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동일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UI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적용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구분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관리자 코멘트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상세항목 정보 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7215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2-1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양식파일 버튼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양식파일 다운로드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68171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2-2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업로드 버튼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파일 탐색기 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196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2-3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파일 리스트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파일 업로드 완료 시 생성됨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[X]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파일 삭제</a:t>
                      </a:r>
                      <a:endParaRPr lang="en-US" altLang="ko-KR" sz="800" kern="1200" baseline="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취소 버튼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팝업종료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549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제출 버튼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업로드한 파일을 저장하고 팝업 종료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파일 업로드하지 않은 경우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제출서류를 모두 업로드해주세요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344549"/>
                  </a:ext>
                </a:extLst>
              </a:tr>
            </a:tbl>
          </a:graphicData>
        </a:graphic>
      </p:graphicFrame>
      <p:sp>
        <p:nvSpPr>
          <p:cNvPr id="27" name="Rectangle 127">
            <a:extLst>
              <a:ext uri="{FF2B5EF4-FFF2-40B4-BE49-F238E27FC236}">
                <a16:creationId xmlns:a16="http://schemas.microsoft.com/office/drawing/2014/main" id="{AEA5ABF8-2505-48CD-8261-25E441316E1C}"/>
              </a:ext>
            </a:extLst>
          </p:cNvPr>
          <p:cNvSpPr>
            <a:spLocks noChangeAspect="1"/>
          </p:cNvSpPr>
          <p:nvPr/>
        </p:nvSpPr>
        <p:spPr>
          <a:xfrm>
            <a:off x="1080003" y="1072453"/>
            <a:ext cx="2106000" cy="394874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F58B418-7ACC-43E8-A9B6-9BD8C098D513}"/>
              </a:ext>
            </a:extLst>
          </p:cNvPr>
          <p:cNvCxnSpPr>
            <a:cxnSpLocks/>
          </p:cNvCxnSpPr>
          <p:nvPr/>
        </p:nvCxnSpPr>
        <p:spPr>
          <a:xfrm>
            <a:off x="897071" y="1219174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4D12135-80F4-4F31-BFAB-AA7F560AE3FB}"/>
              </a:ext>
            </a:extLst>
          </p:cNvPr>
          <p:cNvCxnSpPr>
            <a:cxnSpLocks/>
          </p:cNvCxnSpPr>
          <p:nvPr/>
        </p:nvCxnSpPr>
        <p:spPr>
          <a:xfrm>
            <a:off x="897071" y="1584299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5716C4D-A9D7-446C-9226-DCD863D74BD8}"/>
              </a:ext>
            </a:extLst>
          </p:cNvPr>
          <p:cNvCxnSpPr>
            <a:cxnSpLocks/>
          </p:cNvCxnSpPr>
          <p:nvPr/>
        </p:nvCxnSpPr>
        <p:spPr>
          <a:xfrm>
            <a:off x="958983" y="1219174"/>
            <a:ext cx="0" cy="1585119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7F282C5-BAB0-4396-BE7B-541DF55D9168}"/>
              </a:ext>
            </a:extLst>
          </p:cNvPr>
          <p:cNvSpPr txBox="1"/>
          <p:nvPr/>
        </p:nvSpPr>
        <p:spPr>
          <a:xfrm>
            <a:off x="694582" y="1332486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17CE199-AFBA-4D50-A504-59929EAE65B3}"/>
              </a:ext>
            </a:extLst>
          </p:cNvPr>
          <p:cNvSpPr/>
          <p:nvPr/>
        </p:nvSpPr>
        <p:spPr>
          <a:xfrm>
            <a:off x="1109730" y="4520649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22A5E43-DD92-4CFF-811C-3B4BB5EACA0C}"/>
              </a:ext>
            </a:extLst>
          </p:cNvPr>
          <p:cNvSpPr/>
          <p:nvPr/>
        </p:nvSpPr>
        <p:spPr>
          <a:xfrm>
            <a:off x="2253922" y="4520649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E80BC25-E39E-4501-8C80-5ED70DFDD69E}"/>
              </a:ext>
            </a:extLst>
          </p:cNvPr>
          <p:cNvSpPr/>
          <p:nvPr/>
        </p:nvSpPr>
        <p:spPr>
          <a:xfrm>
            <a:off x="1109730" y="1568028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0BAF005-2FB0-4EDE-B0D6-BC6923342F1C}"/>
              </a:ext>
            </a:extLst>
          </p:cNvPr>
          <p:cNvSpPr/>
          <p:nvPr/>
        </p:nvSpPr>
        <p:spPr>
          <a:xfrm>
            <a:off x="1130981" y="2903967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B0671C7-A22E-4169-87C3-0F9EFBF8F901}"/>
              </a:ext>
            </a:extLst>
          </p:cNvPr>
          <p:cNvGrpSpPr/>
          <p:nvPr/>
        </p:nvGrpSpPr>
        <p:grpSpPr>
          <a:xfrm>
            <a:off x="3872207" y="1072454"/>
            <a:ext cx="1638000" cy="1291837"/>
            <a:chOff x="5821260" y="4838102"/>
            <a:chExt cx="1638000" cy="129183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6988DA3-BD8B-4038-8887-BBD676FADFCA}"/>
                </a:ext>
              </a:extLst>
            </p:cNvPr>
            <p:cNvGrpSpPr/>
            <p:nvPr/>
          </p:nvGrpSpPr>
          <p:grpSpPr>
            <a:xfrm>
              <a:off x="5821260" y="5033915"/>
              <a:ext cx="1638000" cy="754804"/>
              <a:chOff x="3872208" y="3016529"/>
              <a:chExt cx="1638000" cy="754804"/>
            </a:xfrm>
          </p:grpSpPr>
          <p:sp>
            <p:nvSpPr>
              <p:cNvPr id="60" name="직사각형 603">
                <a:extLst>
                  <a:ext uri="{FF2B5EF4-FFF2-40B4-BE49-F238E27FC236}">
                    <a16:creationId xmlns:a16="http://schemas.microsoft.com/office/drawing/2014/main" id="{B721804F-2A1C-4E4C-9531-99EF8FE70CCB}"/>
                  </a:ext>
                </a:extLst>
              </p:cNvPr>
              <p:cNvSpPr/>
              <p:nvPr/>
            </p:nvSpPr>
            <p:spPr>
              <a:xfrm>
                <a:off x="3872208" y="3016529"/>
                <a:ext cx="1638000" cy="502803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>
                <a:no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rPr>
                  <a:t>제출서류를 모두 업로드해주세요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rPr>
                  <a:t>.</a:t>
                </a:r>
              </a:p>
            </p:txBody>
          </p:sp>
          <p:sp>
            <p:nvSpPr>
              <p:cNvPr id="61" name="직사각형 609">
                <a:extLst>
                  <a:ext uri="{FF2B5EF4-FFF2-40B4-BE49-F238E27FC236}">
                    <a16:creationId xmlns:a16="http://schemas.microsoft.com/office/drawing/2014/main" id="{731285A6-89F2-4B64-A8DD-9385E499B544}"/>
                  </a:ext>
                </a:extLst>
              </p:cNvPr>
              <p:cNvSpPr/>
              <p:nvPr/>
            </p:nvSpPr>
            <p:spPr>
              <a:xfrm>
                <a:off x="3872208" y="3519333"/>
                <a:ext cx="1638000" cy="252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80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확인</a:t>
                </a:r>
                <a:endParaRPr lang="en-US" altLang="ko-KR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D07A626-E443-4457-8BFF-D1B689ACDCC8}"/>
                </a:ext>
              </a:extLst>
            </p:cNvPr>
            <p:cNvSpPr txBox="1"/>
            <p:nvPr/>
          </p:nvSpPr>
          <p:spPr>
            <a:xfrm>
              <a:off x="5821260" y="4838102"/>
              <a:ext cx="1037143" cy="195814"/>
            </a:xfrm>
            <a:prstGeom prst="rect">
              <a:avLst/>
            </a:prstGeom>
            <a:noFill/>
          </p:spPr>
          <p:txBody>
            <a:bodyPr wrap="none" lIns="0" tIns="0" rIns="0" bIns="72000" rtlCol="0">
              <a:spAutoFit/>
            </a:bodyPr>
            <a:lstStyle>
              <a:defPPr>
                <a:defRPr lang="ko-KR"/>
              </a:defPPr>
            </a:lstStyle>
            <a:p>
              <a:r>
                <a:rPr lang="en-US" altLang="ko-KR" sz="8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_ 4. </a:t>
              </a:r>
              <a:r>
                <a:rPr lang="ko-KR" altLang="en-US" sz="8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첨부파일 없을 경우</a:t>
              </a:r>
              <a:endPara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DB74E2E-08B7-46B9-8754-F064FE9D0465}"/>
                </a:ext>
              </a:extLst>
            </p:cNvPr>
            <p:cNvSpPr txBox="1"/>
            <p:nvPr/>
          </p:nvSpPr>
          <p:spPr>
            <a:xfrm>
              <a:off x="5821260" y="5861422"/>
              <a:ext cx="1362552" cy="268517"/>
            </a:xfrm>
            <a:prstGeom prst="rect">
              <a:avLst/>
            </a:prstGeom>
            <a:noFill/>
          </p:spPr>
          <p:txBody>
            <a:bodyPr wrap="none" lIns="0" tIns="72000" rIns="0" bIns="72000" rtlCol="0">
              <a:spAutoFit/>
            </a:bodyPr>
            <a:lstStyle>
              <a:defPPr>
                <a:defRPr lang="ko-KR"/>
              </a:defPPr>
            </a:lstStyle>
            <a:p>
              <a:pPr defTabSz="938142">
                <a:spcAft>
                  <a:spcPts val="300"/>
                </a:spcAft>
                <a:defRPr/>
              </a:pP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_ [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확인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 선택 시 팝업 종료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ED2D62B-6469-41AE-BCD6-E28B8992DB1E}"/>
              </a:ext>
            </a:extLst>
          </p:cNvPr>
          <p:cNvCxnSpPr>
            <a:cxnSpLocks/>
          </p:cNvCxnSpPr>
          <p:nvPr/>
        </p:nvCxnSpPr>
        <p:spPr>
          <a:xfrm>
            <a:off x="897071" y="2804293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E1B9824-95B4-40D6-99C3-8593A07B2E35}"/>
              </a:ext>
            </a:extLst>
          </p:cNvPr>
          <p:cNvSpPr txBox="1"/>
          <p:nvPr/>
        </p:nvSpPr>
        <p:spPr>
          <a:xfrm>
            <a:off x="548709" y="2132741"/>
            <a:ext cx="50174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Info. board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888FE03-023E-4F7C-A508-6DAB4757FAE9}"/>
              </a:ext>
            </a:extLst>
          </p:cNvPr>
          <p:cNvCxnSpPr>
            <a:cxnSpLocks/>
          </p:cNvCxnSpPr>
          <p:nvPr/>
        </p:nvCxnSpPr>
        <p:spPr>
          <a:xfrm>
            <a:off x="897071" y="4503211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EBE5A9A-E700-41F5-9945-974BB0DB78F2}"/>
              </a:ext>
            </a:extLst>
          </p:cNvPr>
          <p:cNvCxnSpPr>
            <a:cxnSpLocks/>
          </p:cNvCxnSpPr>
          <p:nvPr/>
        </p:nvCxnSpPr>
        <p:spPr>
          <a:xfrm>
            <a:off x="897071" y="5021198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A7EC4E2-2EC3-45EF-A074-6008448C5D24}"/>
              </a:ext>
            </a:extLst>
          </p:cNvPr>
          <p:cNvCxnSpPr>
            <a:cxnSpLocks/>
          </p:cNvCxnSpPr>
          <p:nvPr/>
        </p:nvCxnSpPr>
        <p:spPr>
          <a:xfrm>
            <a:off x="958983" y="4503211"/>
            <a:ext cx="0" cy="51798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2CA7F31-6417-493B-B03B-B9232382B3D3}"/>
              </a:ext>
            </a:extLst>
          </p:cNvPr>
          <p:cNvSpPr txBox="1"/>
          <p:nvPr/>
        </p:nvSpPr>
        <p:spPr>
          <a:xfrm>
            <a:off x="731451" y="4700649"/>
            <a:ext cx="31899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Button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C32E15-909E-410F-A1B3-FD8D20CBFA56}"/>
              </a:ext>
            </a:extLst>
          </p:cNvPr>
          <p:cNvSpPr/>
          <p:nvPr/>
        </p:nvSpPr>
        <p:spPr>
          <a:xfrm>
            <a:off x="7920056" y="788227"/>
            <a:ext cx="1224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U_status_001-3p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C8CC3A6-F99A-4388-9F31-1617759A11B2}"/>
              </a:ext>
            </a:extLst>
          </p:cNvPr>
          <p:cNvSpPr/>
          <p:nvPr/>
        </p:nvSpPr>
        <p:spPr>
          <a:xfrm>
            <a:off x="11096625" y="0"/>
            <a:ext cx="1095375" cy="5597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 1.05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AA1F8A5-C4F7-4437-887A-2210DB6DA18E}"/>
              </a:ext>
            </a:extLst>
          </p:cNvPr>
          <p:cNvSpPr/>
          <p:nvPr/>
        </p:nvSpPr>
        <p:spPr>
          <a:xfrm>
            <a:off x="1144042" y="3532308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2-1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BD931F6-2857-463A-B18B-930BD07DEE57}"/>
              </a:ext>
            </a:extLst>
          </p:cNvPr>
          <p:cNvSpPr/>
          <p:nvPr/>
        </p:nvSpPr>
        <p:spPr>
          <a:xfrm>
            <a:off x="1144042" y="3936478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2-2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51627232-A946-4E2B-83C1-C9FBF8235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7408" y="3704688"/>
            <a:ext cx="1800000" cy="591781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97AF43C2-3A53-4BB1-AAE6-2452D98908C5}"/>
              </a:ext>
            </a:extLst>
          </p:cNvPr>
          <p:cNvSpPr/>
          <p:nvPr/>
        </p:nvSpPr>
        <p:spPr>
          <a:xfrm>
            <a:off x="3782207" y="3549226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2-3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9466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CEBF000-455D-4E73-901B-229F66E88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3" y="1072454"/>
            <a:ext cx="2106000" cy="374400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3.4.1.4. </a:t>
            </a:r>
            <a:r>
              <a:rPr lang="ko-KR" altLang="en-US" dirty="0"/>
              <a:t>신청결과</a:t>
            </a:r>
            <a:r>
              <a:rPr lang="en-US" altLang="ko-KR" dirty="0"/>
              <a:t>(</a:t>
            </a:r>
            <a:r>
              <a:rPr lang="ko-KR" altLang="en-US" dirty="0"/>
              <a:t>신청현황</a:t>
            </a:r>
            <a:r>
              <a:rPr lang="en-US" altLang="ko-KR" dirty="0"/>
              <a:t>)_</a:t>
            </a:r>
            <a:r>
              <a:rPr lang="ko-KR" altLang="en-US" dirty="0"/>
              <a:t>상세</a:t>
            </a:r>
            <a:r>
              <a:rPr lang="en-US" altLang="ko-KR" dirty="0"/>
              <a:t>_</a:t>
            </a:r>
            <a:r>
              <a:rPr lang="ko-KR" altLang="en-US" dirty="0" err="1"/>
              <a:t>모달팝업</a:t>
            </a:r>
            <a:r>
              <a:rPr lang="en-US" altLang="ko-KR" dirty="0"/>
              <a:t>: </a:t>
            </a:r>
            <a:r>
              <a:rPr lang="ko-KR" altLang="en-US" dirty="0"/>
              <a:t>사유확인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9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신청현황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화면에서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사유확인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선택 시 제공되는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모달팝업화면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718999"/>
              </p:ext>
            </p:extLst>
          </p:nvPr>
        </p:nvGraphicFramePr>
        <p:xfrm>
          <a:off x="7920056" y="1642385"/>
          <a:ext cx="3960000" cy="103871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신청기본정보 보드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해당 신청건의 기본정보 제공하는 보드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신청회차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신청일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결과정보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심사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지급결과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사유 영역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관리자가 입력한 사유 내용 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 버튼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팝업종료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" name="Rectangle 127">
            <a:extLst>
              <a:ext uri="{FF2B5EF4-FFF2-40B4-BE49-F238E27FC236}">
                <a16:creationId xmlns:a16="http://schemas.microsoft.com/office/drawing/2014/main" id="{9699C012-415A-4B44-9692-D01A122D82DD}"/>
              </a:ext>
            </a:extLst>
          </p:cNvPr>
          <p:cNvSpPr>
            <a:spLocks noChangeAspect="1"/>
          </p:cNvSpPr>
          <p:nvPr/>
        </p:nvSpPr>
        <p:spPr>
          <a:xfrm>
            <a:off x="1080003" y="1072454"/>
            <a:ext cx="2106000" cy="3751546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F41717F-F20B-4AF6-9889-45ED7344C1DB}"/>
              </a:ext>
            </a:extLst>
          </p:cNvPr>
          <p:cNvSpPr/>
          <p:nvPr/>
        </p:nvSpPr>
        <p:spPr>
          <a:xfrm>
            <a:off x="1233003" y="1728598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3090CC6-352B-4EA9-8FF8-76BAA26020AD}"/>
              </a:ext>
            </a:extLst>
          </p:cNvPr>
          <p:cNvSpPr/>
          <p:nvPr/>
        </p:nvSpPr>
        <p:spPr>
          <a:xfrm>
            <a:off x="1233003" y="2480540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321DE8C-0FEB-4F47-B362-149E39BD18D3}"/>
              </a:ext>
            </a:extLst>
          </p:cNvPr>
          <p:cNvSpPr/>
          <p:nvPr/>
        </p:nvSpPr>
        <p:spPr>
          <a:xfrm>
            <a:off x="1233003" y="4107461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783CA3-AE72-41CF-9E1E-5294E58B4FED}"/>
              </a:ext>
            </a:extLst>
          </p:cNvPr>
          <p:cNvSpPr/>
          <p:nvPr/>
        </p:nvSpPr>
        <p:spPr>
          <a:xfrm>
            <a:off x="7920056" y="788227"/>
            <a:ext cx="1224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U_status_001-4p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6252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734D8BB-81BA-4176-9158-9862025246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E1AFD3-7D19-4AEA-8620-000147776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3.5. </a:t>
            </a:r>
            <a:r>
              <a:rPr lang="ko-KR" altLang="en-US" dirty="0"/>
              <a:t>고객센터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1C3ACBB-DDA3-4B06-B810-DDBD5A75F953}"/>
              </a:ext>
            </a:extLst>
          </p:cNvPr>
          <p:cNvSpPr txBox="1">
            <a:spLocks/>
          </p:cNvSpPr>
          <p:nvPr/>
        </p:nvSpPr>
        <p:spPr>
          <a:xfrm>
            <a:off x="2367962" y="1086713"/>
            <a:ext cx="1965282" cy="2015936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algn="l" defTabSz="8909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3.5. 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고객센터</a:t>
            </a:r>
            <a:endParaRPr lang="en-US" altLang="ko-KR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3.5.1.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공지사항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3.5.1.1.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공지사항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endParaRPr lang="en-US" altLang="ko-KR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3.5.2.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FAQ</a:t>
            </a:r>
            <a:endParaRPr lang="en-US" altLang="ko-KR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3.5.3.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1:1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문의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3.5.3.1.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1:1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문의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3.5.3.2.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1:1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문의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endParaRPr lang="en-US" altLang="ko-KR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3.5.4.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이용안내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716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0D909153-6BD5-45D8-B327-3A13AC7942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74"/>
          <a:stretch/>
        </p:blipFill>
        <p:spPr>
          <a:xfrm>
            <a:off x="1080003" y="3983649"/>
            <a:ext cx="2106000" cy="1109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F715F5-559A-47E8-8432-8763A3328B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3869"/>
          <a:stretch/>
        </p:blipFill>
        <p:spPr>
          <a:xfrm>
            <a:off x="1080003" y="1079999"/>
            <a:ext cx="2106000" cy="290365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3.5.1. </a:t>
            </a:r>
            <a:r>
              <a:rPr lang="ko-KR" altLang="en-US" dirty="0"/>
              <a:t>고객센터</a:t>
            </a:r>
            <a:r>
              <a:rPr lang="en-US" altLang="ko-KR" dirty="0"/>
              <a:t>_</a:t>
            </a:r>
            <a:r>
              <a:rPr lang="ko-KR" altLang="en-US" dirty="0"/>
              <a:t>공지사항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9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고객센터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공지사항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메뉴 선택 시 제공되는 화면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739891"/>
              </p:ext>
            </p:extLst>
          </p:nvPr>
        </p:nvGraphicFramePr>
        <p:xfrm>
          <a:off x="7920056" y="1642385"/>
          <a:ext cx="3960000" cy="28522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서브 메뉴 바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하단으로 메뉴 리스트 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메뉴 선택 시 해당 메뉴 화면으로 이동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검색창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공지사항 제목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내용 검색가능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검색결과는 하단 리스트에 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리스트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공지사항 리스트 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최상단에 리스트 개수 표시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제목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등록일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첨부파일 아이콘으로 구성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선택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 상세화면으로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이동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•Default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최대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 리스트 표시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리스트 없는 경우 리스트 개수 표시 하단에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‘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등록된 공지사항이 없습니다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.’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텍스트 표시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637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2-1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첨부파일 아이콘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공지사항 게시물에 첨부파일이 있는 경우 표시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344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더보기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버튼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게시물이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 이상인 경우 제공되는 버튼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선택 시 하단으로 리스트 추가 제공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10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 리스트 추가 제공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더 이상 제공할 리스트 없는 경우 버튼 비활성화</a:t>
                      </a:r>
                      <a:endParaRPr lang="en-US" altLang="ko-KR" sz="800" strike="sngStrike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Rectangle 127">
            <a:extLst>
              <a:ext uri="{FF2B5EF4-FFF2-40B4-BE49-F238E27FC236}">
                <a16:creationId xmlns:a16="http://schemas.microsoft.com/office/drawing/2014/main" id="{C5B903E3-F849-4256-9565-9D0501BE4FE3}"/>
              </a:ext>
            </a:extLst>
          </p:cNvPr>
          <p:cNvSpPr>
            <a:spLocks noChangeAspect="1"/>
          </p:cNvSpPr>
          <p:nvPr/>
        </p:nvSpPr>
        <p:spPr>
          <a:xfrm>
            <a:off x="1080003" y="1079999"/>
            <a:ext cx="2106000" cy="40131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7E3DB2E-B8ED-45E8-BB94-41C74F33F9E7}"/>
              </a:ext>
            </a:extLst>
          </p:cNvPr>
          <p:cNvGrpSpPr/>
          <p:nvPr/>
        </p:nvGrpSpPr>
        <p:grpSpPr>
          <a:xfrm>
            <a:off x="885284" y="3683145"/>
            <a:ext cx="2490629" cy="576263"/>
            <a:chOff x="876658" y="4724400"/>
            <a:chExt cx="2490629" cy="576263"/>
          </a:xfrm>
        </p:grpSpPr>
        <p:sp>
          <p:nvSpPr>
            <p:cNvPr id="32" name="이중 물결 31">
              <a:extLst>
                <a:ext uri="{FF2B5EF4-FFF2-40B4-BE49-F238E27FC236}">
                  <a16:creationId xmlns:a16="http://schemas.microsoft.com/office/drawing/2014/main" id="{53C2247E-821A-45BD-ABB5-546DFDF66D4F}"/>
                </a:ext>
              </a:extLst>
            </p:cNvPr>
            <p:cNvSpPr/>
            <p:nvPr/>
          </p:nvSpPr>
          <p:spPr>
            <a:xfrm>
              <a:off x="940279" y="4775056"/>
              <a:ext cx="2355011" cy="462804"/>
            </a:xfrm>
            <a:prstGeom prst="doubleWave">
              <a:avLst>
                <a:gd name="adj1" fmla="val 12500"/>
                <a:gd name="adj2" fmla="val -1465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0C4B089-F20C-4DAF-BDBF-40F96BFD7133}"/>
                </a:ext>
              </a:extLst>
            </p:cNvPr>
            <p:cNvSpPr/>
            <p:nvPr/>
          </p:nvSpPr>
          <p:spPr>
            <a:xfrm>
              <a:off x="876658" y="4724400"/>
              <a:ext cx="142195" cy="5762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2E05393-6330-4ED7-8E36-086A429CADB3}"/>
                </a:ext>
              </a:extLst>
            </p:cNvPr>
            <p:cNvSpPr/>
            <p:nvPr/>
          </p:nvSpPr>
          <p:spPr>
            <a:xfrm>
              <a:off x="3225092" y="4724400"/>
              <a:ext cx="142195" cy="5762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3490F69-69C8-43E3-9F79-57D751B8A50C}"/>
              </a:ext>
            </a:extLst>
          </p:cNvPr>
          <p:cNvCxnSpPr>
            <a:cxnSpLocks/>
          </p:cNvCxnSpPr>
          <p:nvPr/>
        </p:nvCxnSpPr>
        <p:spPr>
          <a:xfrm>
            <a:off x="897071" y="1505697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8D42837-4CAA-48B3-BF97-A7FCC7CDB9DE}"/>
              </a:ext>
            </a:extLst>
          </p:cNvPr>
          <p:cNvCxnSpPr>
            <a:cxnSpLocks/>
          </p:cNvCxnSpPr>
          <p:nvPr/>
        </p:nvCxnSpPr>
        <p:spPr>
          <a:xfrm>
            <a:off x="897071" y="1870822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FBBC3BA-0757-4E32-8DC7-35981E31085B}"/>
              </a:ext>
            </a:extLst>
          </p:cNvPr>
          <p:cNvCxnSpPr>
            <a:cxnSpLocks/>
          </p:cNvCxnSpPr>
          <p:nvPr/>
        </p:nvCxnSpPr>
        <p:spPr>
          <a:xfrm>
            <a:off x="958983" y="1505697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F96EEA2-FE07-4FEA-BE18-81DD3EB1D640}"/>
              </a:ext>
            </a:extLst>
          </p:cNvPr>
          <p:cNvSpPr txBox="1"/>
          <p:nvPr/>
        </p:nvSpPr>
        <p:spPr>
          <a:xfrm>
            <a:off x="694582" y="1619009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DF32AAE-5CFD-4BC6-B442-A4878BF1BA04}"/>
              </a:ext>
            </a:extLst>
          </p:cNvPr>
          <p:cNvSpPr/>
          <p:nvPr/>
        </p:nvSpPr>
        <p:spPr>
          <a:xfrm>
            <a:off x="2694758" y="3130721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2-1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C93B85C-14DC-48DE-AC8D-7DAB8C279095}"/>
              </a:ext>
            </a:extLst>
          </p:cNvPr>
          <p:cNvSpPr/>
          <p:nvPr/>
        </p:nvSpPr>
        <p:spPr>
          <a:xfrm>
            <a:off x="1588983" y="4590518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C16E470-F09D-4E9F-9E68-1872711E5C6F}"/>
              </a:ext>
            </a:extLst>
          </p:cNvPr>
          <p:cNvSpPr/>
          <p:nvPr/>
        </p:nvSpPr>
        <p:spPr>
          <a:xfrm>
            <a:off x="1011508" y="1780821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FAF2F3A8-E0F6-4158-BF85-AA040AFADE01}"/>
              </a:ext>
            </a:extLst>
          </p:cNvPr>
          <p:cNvCxnSpPr>
            <a:cxnSpLocks/>
          </p:cNvCxnSpPr>
          <p:nvPr/>
        </p:nvCxnSpPr>
        <p:spPr>
          <a:xfrm>
            <a:off x="897071" y="2186064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7566EFDD-7B95-4813-A76F-BD63811018E6}"/>
              </a:ext>
            </a:extLst>
          </p:cNvPr>
          <p:cNvCxnSpPr>
            <a:cxnSpLocks/>
          </p:cNvCxnSpPr>
          <p:nvPr/>
        </p:nvCxnSpPr>
        <p:spPr>
          <a:xfrm>
            <a:off x="958983" y="1870822"/>
            <a:ext cx="0" cy="315242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8F8A745-C5A4-4535-816D-1D4710BF23FA}"/>
              </a:ext>
            </a:extLst>
          </p:cNvPr>
          <p:cNvSpPr txBox="1"/>
          <p:nvPr/>
        </p:nvSpPr>
        <p:spPr>
          <a:xfrm>
            <a:off x="383600" y="1966887"/>
            <a:ext cx="666849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Sub-menu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E566043D-2419-45F4-92C4-12DC5DE78E09}"/>
              </a:ext>
            </a:extLst>
          </p:cNvPr>
          <p:cNvSpPr/>
          <p:nvPr/>
        </p:nvSpPr>
        <p:spPr>
          <a:xfrm>
            <a:off x="1171052" y="2314573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49508EEF-5A6E-42EC-829B-49F115DA1E7B}"/>
              </a:ext>
            </a:extLst>
          </p:cNvPr>
          <p:cNvSpPr/>
          <p:nvPr/>
        </p:nvSpPr>
        <p:spPr>
          <a:xfrm>
            <a:off x="1031038" y="2883531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F53E095-46B2-4E90-8DB6-48C4A3EAABA4}"/>
              </a:ext>
            </a:extLst>
          </p:cNvPr>
          <p:cNvSpPr/>
          <p:nvPr/>
        </p:nvSpPr>
        <p:spPr>
          <a:xfrm>
            <a:off x="7920056" y="788227"/>
            <a:ext cx="1224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U_CS1_000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4636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0A26207-C5FB-430E-AA2B-7E220BDB6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3" y="1079999"/>
            <a:ext cx="2106000" cy="374400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3.5.1.1. </a:t>
            </a:r>
            <a:r>
              <a:rPr lang="ko-KR" altLang="en-US" dirty="0"/>
              <a:t>고객센터</a:t>
            </a:r>
            <a:r>
              <a:rPr lang="en-US" altLang="ko-KR" dirty="0"/>
              <a:t>_</a:t>
            </a:r>
            <a:r>
              <a:rPr lang="ko-KR" altLang="en-US" dirty="0"/>
              <a:t>공지사항</a:t>
            </a:r>
            <a:r>
              <a:rPr lang="en-US" altLang="ko-KR" dirty="0"/>
              <a:t>_</a:t>
            </a:r>
            <a:r>
              <a:rPr lang="ko-KR" altLang="en-US" dirty="0"/>
              <a:t>상세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9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공지사항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메뉴화면에서 리스트 선택 시 제공되는 화면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872740"/>
              </p:ext>
            </p:extLst>
          </p:nvPr>
        </p:nvGraphicFramePr>
        <p:xfrm>
          <a:off x="7920056" y="1642385"/>
          <a:ext cx="3960000" cy="101398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상세화면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공지사항 제목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작성자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등록일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첨부파일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내용으로 구성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첨부파일 영역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공지사항 게시물에 등록된 첨부파일 리스트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리스트 선택 시 파일 다운로드 진행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목록 버튼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선택 시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공지사항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목록화면으로 이동</a:t>
                      </a:r>
                      <a:endParaRPr lang="en-US" altLang="ko-KR" sz="800" strike="sngStrike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Rectangle 127">
            <a:extLst>
              <a:ext uri="{FF2B5EF4-FFF2-40B4-BE49-F238E27FC236}">
                <a16:creationId xmlns:a16="http://schemas.microsoft.com/office/drawing/2014/main" id="{C5B903E3-F849-4256-9565-9D0501BE4FE3}"/>
              </a:ext>
            </a:extLst>
          </p:cNvPr>
          <p:cNvSpPr>
            <a:spLocks noChangeAspect="1"/>
          </p:cNvSpPr>
          <p:nvPr/>
        </p:nvSpPr>
        <p:spPr>
          <a:xfrm>
            <a:off x="1080003" y="1080000"/>
            <a:ext cx="2106000" cy="37440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3490F69-69C8-43E3-9F79-57D751B8A50C}"/>
              </a:ext>
            </a:extLst>
          </p:cNvPr>
          <p:cNvCxnSpPr>
            <a:cxnSpLocks/>
          </p:cNvCxnSpPr>
          <p:nvPr/>
        </p:nvCxnSpPr>
        <p:spPr>
          <a:xfrm>
            <a:off x="897071" y="1505697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8D42837-4CAA-48B3-BF97-A7FCC7CDB9DE}"/>
              </a:ext>
            </a:extLst>
          </p:cNvPr>
          <p:cNvCxnSpPr>
            <a:cxnSpLocks/>
          </p:cNvCxnSpPr>
          <p:nvPr/>
        </p:nvCxnSpPr>
        <p:spPr>
          <a:xfrm>
            <a:off x="897071" y="1870822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FBBC3BA-0757-4E32-8DC7-35981E31085B}"/>
              </a:ext>
            </a:extLst>
          </p:cNvPr>
          <p:cNvCxnSpPr>
            <a:cxnSpLocks/>
          </p:cNvCxnSpPr>
          <p:nvPr/>
        </p:nvCxnSpPr>
        <p:spPr>
          <a:xfrm>
            <a:off x="958983" y="1505697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F96EEA2-FE07-4FEA-BE18-81DD3EB1D640}"/>
              </a:ext>
            </a:extLst>
          </p:cNvPr>
          <p:cNvSpPr txBox="1"/>
          <p:nvPr/>
        </p:nvSpPr>
        <p:spPr>
          <a:xfrm>
            <a:off x="694582" y="1619009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C93B85C-14DC-48DE-AC8D-7DAB8C279095}"/>
              </a:ext>
            </a:extLst>
          </p:cNvPr>
          <p:cNvSpPr/>
          <p:nvPr/>
        </p:nvSpPr>
        <p:spPr>
          <a:xfrm>
            <a:off x="1703283" y="4196818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E566043D-2419-45F4-92C4-12DC5DE78E09}"/>
              </a:ext>
            </a:extLst>
          </p:cNvPr>
          <p:cNvSpPr/>
          <p:nvPr/>
        </p:nvSpPr>
        <p:spPr>
          <a:xfrm>
            <a:off x="960449" y="1780822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49508EEF-5A6E-42EC-829B-49F115DA1E7B}"/>
              </a:ext>
            </a:extLst>
          </p:cNvPr>
          <p:cNvSpPr/>
          <p:nvPr/>
        </p:nvSpPr>
        <p:spPr>
          <a:xfrm>
            <a:off x="1105178" y="2518181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27B9AA-7DE0-4392-B072-F14771FCFE2B}"/>
              </a:ext>
            </a:extLst>
          </p:cNvPr>
          <p:cNvSpPr/>
          <p:nvPr/>
        </p:nvSpPr>
        <p:spPr>
          <a:xfrm>
            <a:off x="7920056" y="788227"/>
            <a:ext cx="1224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U_CS1_001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6660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40A64AA-5335-4350-9025-C3CBF17EA8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6" b="42547"/>
          <a:stretch/>
        </p:blipFill>
        <p:spPr>
          <a:xfrm>
            <a:off x="3990000" y="1389692"/>
            <a:ext cx="2106000" cy="2746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CF32A8-7C1C-45A4-9801-9141F06914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30"/>
          <a:stretch/>
        </p:blipFill>
        <p:spPr>
          <a:xfrm>
            <a:off x="1080003" y="1080000"/>
            <a:ext cx="2106000" cy="401309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3.5.2. </a:t>
            </a:r>
            <a:r>
              <a:rPr lang="ko-KR" altLang="en-US" dirty="0"/>
              <a:t>고객센터</a:t>
            </a:r>
            <a:r>
              <a:rPr lang="en-US" altLang="ko-KR" dirty="0"/>
              <a:t>_FAQ</a:t>
            </a:r>
            <a:endParaRPr lang="ko-KR" altLang="en-US" dirty="0"/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9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고객센터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&gt; FAQ]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메뉴 선택 시 제공되는 화면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559479"/>
              </p:ext>
            </p:extLst>
          </p:nvPr>
        </p:nvGraphicFramePr>
        <p:xfrm>
          <a:off x="7920056" y="1642385"/>
          <a:ext cx="3960000" cy="259826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검색창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•FAQ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제목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내용 검색가능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검색결과는 하단 리스트에 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유형 탭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•FAQ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유형별 탭으로 구분하여 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신청조건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신청방법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신청결과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회원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기타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800" kern="1200" baseline="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모바일에서 </a:t>
                      </a:r>
                      <a:r>
                        <a:rPr lang="en-US" altLang="ko-KR" sz="800" kern="1200" baseline="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800" kern="1200" baseline="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</a:t>
                      </a:r>
                      <a:r>
                        <a:rPr lang="en-US" altLang="ko-KR" sz="800" kern="1200" baseline="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 </a:t>
                      </a:r>
                      <a:r>
                        <a:rPr lang="ko-KR" altLang="en-US" sz="800" kern="1200" baseline="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탭 </a:t>
                      </a:r>
                      <a:r>
                        <a:rPr lang="ko-KR" altLang="en-US" sz="800" kern="1200" baseline="0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미제공</a:t>
                      </a:r>
                      <a:endParaRPr lang="en-US" altLang="ko-KR" sz="800" kern="1200" baseline="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유형 선택 시 해당 유형의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FAQ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리스트 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검색한 경우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검색결과입니다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.“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텍스트만 표시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리스트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FAQ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리스트 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최초진입시 전체 리스트 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유형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제목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폴딩버튼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으로 구성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게시물 등록순으로 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선택 시 하단으로 내용 펼쳐짐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•Default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리스트 전체 표시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리스트 없는 경우 리스트 개수 표시 하단에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‘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등록된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FAQ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가 없습니다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.’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텍스트 표시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637787"/>
                  </a:ext>
                </a:extLst>
              </a:tr>
            </a:tbl>
          </a:graphicData>
        </a:graphic>
      </p:graphicFrame>
      <p:sp>
        <p:nvSpPr>
          <p:cNvPr id="27" name="Rectangle 127">
            <a:extLst>
              <a:ext uri="{FF2B5EF4-FFF2-40B4-BE49-F238E27FC236}">
                <a16:creationId xmlns:a16="http://schemas.microsoft.com/office/drawing/2014/main" id="{C5B903E3-F849-4256-9565-9D0501BE4FE3}"/>
              </a:ext>
            </a:extLst>
          </p:cNvPr>
          <p:cNvSpPr>
            <a:spLocks noChangeAspect="1"/>
          </p:cNvSpPr>
          <p:nvPr/>
        </p:nvSpPr>
        <p:spPr>
          <a:xfrm>
            <a:off x="1080003" y="1079999"/>
            <a:ext cx="2106000" cy="40131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3490F69-69C8-43E3-9F79-57D751B8A50C}"/>
              </a:ext>
            </a:extLst>
          </p:cNvPr>
          <p:cNvCxnSpPr>
            <a:cxnSpLocks/>
          </p:cNvCxnSpPr>
          <p:nvPr/>
        </p:nvCxnSpPr>
        <p:spPr>
          <a:xfrm>
            <a:off x="897071" y="1505697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8D42837-4CAA-48B3-BF97-A7FCC7CDB9DE}"/>
              </a:ext>
            </a:extLst>
          </p:cNvPr>
          <p:cNvCxnSpPr>
            <a:cxnSpLocks/>
          </p:cNvCxnSpPr>
          <p:nvPr/>
        </p:nvCxnSpPr>
        <p:spPr>
          <a:xfrm>
            <a:off x="897071" y="1870822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FBBC3BA-0757-4E32-8DC7-35981E31085B}"/>
              </a:ext>
            </a:extLst>
          </p:cNvPr>
          <p:cNvCxnSpPr>
            <a:cxnSpLocks/>
          </p:cNvCxnSpPr>
          <p:nvPr/>
        </p:nvCxnSpPr>
        <p:spPr>
          <a:xfrm>
            <a:off x="958983" y="1505697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F96EEA2-FE07-4FEA-BE18-81DD3EB1D640}"/>
              </a:ext>
            </a:extLst>
          </p:cNvPr>
          <p:cNvSpPr txBox="1"/>
          <p:nvPr/>
        </p:nvSpPr>
        <p:spPr>
          <a:xfrm>
            <a:off x="694582" y="1619009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FAF2F3A8-E0F6-4158-BF85-AA040AFADE01}"/>
              </a:ext>
            </a:extLst>
          </p:cNvPr>
          <p:cNvCxnSpPr>
            <a:cxnSpLocks/>
          </p:cNvCxnSpPr>
          <p:nvPr/>
        </p:nvCxnSpPr>
        <p:spPr>
          <a:xfrm>
            <a:off x="897071" y="2186064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7566EFDD-7B95-4813-A76F-BD63811018E6}"/>
              </a:ext>
            </a:extLst>
          </p:cNvPr>
          <p:cNvCxnSpPr>
            <a:cxnSpLocks/>
          </p:cNvCxnSpPr>
          <p:nvPr/>
        </p:nvCxnSpPr>
        <p:spPr>
          <a:xfrm>
            <a:off x="958983" y="1870822"/>
            <a:ext cx="0" cy="315242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8F8A745-C5A4-4535-816D-1D4710BF23FA}"/>
              </a:ext>
            </a:extLst>
          </p:cNvPr>
          <p:cNvSpPr txBox="1"/>
          <p:nvPr/>
        </p:nvSpPr>
        <p:spPr>
          <a:xfrm>
            <a:off x="383600" y="1966887"/>
            <a:ext cx="666849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Sub-menu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E566043D-2419-45F4-92C4-12DC5DE78E09}"/>
              </a:ext>
            </a:extLst>
          </p:cNvPr>
          <p:cNvSpPr/>
          <p:nvPr/>
        </p:nvSpPr>
        <p:spPr>
          <a:xfrm>
            <a:off x="1121038" y="2277067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49508EEF-5A6E-42EC-829B-49F115DA1E7B}"/>
              </a:ext>
            </a:extLst>
          </p:cNvPr>
          <p:cNvSpPr/>
          <p:nvPr/>
        </p:nvSpPr>
        <p:spPr>
          <a:xfrm>
            <a:off x="1031038" y="3221912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1A4D210-1F5A-434C-B368-888215248151}"/>
              </a:ext>
            </a:extLst>
          </p:cNvPr>
          <p:cNvSpPr/>
          <p:nvPr/>
        </p:nvSpPr>
        <p:spPr>
          <a:xfrm>
            <a:off x="1031038" y="3608967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BA4BF9-E5D2-4E88-BAEA-302E0A3167FC}"/>
              </a:ext>
            </a:extLst>
          </p:cNvPr>
          <p:cNvSpPr txBox="1"/>
          <p:nvPr/>
        </p:nvSpPr>
        <p:spPr>
          <a:xfrm>
            <a:off x="3872207" y="1193877"/>
            <a:ext cx="819135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내용 펼쳐진 형태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3448AC5-5153-4995-9344-BCCCBDF90A96}"/>
              </a:ext>
            </a:extLst>
          </p:cNvPr>
          <p:cNvCxnSpPr>
            <a:cxnSpLocks/>
          </p:cNvCxnSpPr>
          <p:nvPr/>
        </p:nvCxnSpPr>
        <p:spPr>
          <a:xfrm>
            <a:off x="3990000" y="1389691"/>
            <a:ext cx="0" cy="2746800"/>
          </a:xfrm>
          <a:prstGeom prst="line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0364A7C-A466-468D-82A9-532EBE5DA454}"/>
              </a:ext>
            </a:extLst>
          </p:cNvPr>
          <p:cNvCxnSpPr>
            <a:cxnSpLocks/>
          </p:cNvCxnSpPr>
          <p:nvPr/>
        </p:nvCxnSpPr>
        <p:spPr>
          <a:xfrm>
            <a:off x="6096000" y="1389691"/>
            <a:ext cx="0" cy="2746800"/>
          </a:xfrm>
          <a:prstGeom prst="line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045E59B-ED53-4C04-8AA5-2B0A90C2FFF0}"/>
              </a:ext>
            </a:extLst>
          </p:cNvPr>
          <p:cNvSpPr/>
          <p:nvPr/>
        </p:nvSpPr>
        <p:spPr>
          <a:xfrm>
            <a:off x="3934663" y="1777700"/>
            <a:ext cx="2220428" cy="1751313"/>
          </a:xfrm>
          <a:prstGeom prst="rect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82F479-6761-44B1-8967-526082B07C22}"/>
              </a:ext>
            </a:extLst>
          </p:cNvPr>
          <p:cNvSpPr/>
          <p:nvPr/>
        </p:nvSpPr>
        <p:spPr>
          <a:xfrm>
            <a:off x="2729060" y="3518714"/>
            <a:ext cx="369740" cy="371911"/>
          </a:xfrm>
          <a:prstGeom prst="rect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46944BB-83FE-4B6C-B3C0-0DB3B8CE7F9D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3098800" y="2653357"/>
            <a:ext cx="835863" cy="105131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F10633-D215-4DE6-8A5C-BAF257C91D3A}"/>
              </a:ext>
            </a:extLst>
          </p:cNvPr>
          <p:cNvSpPr/>
          <p:nvPr/>
        </p:nvSpPr>
        <p:spPr>
          <a:xfrm>
            <a:off x="958983" y="5020080"/>
            <a:ext cx="2374767" cy="2189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2DB41E-FFC7-4301-8FFB-177CA2DE00F2}"/>
              </a:ext>
            </a:extLst>
          </p:cNvPr>
          <p:cNvSpPr/>
          <p:nvPr/>
        </p:nvSpPr>
        <p:spPr>
          <a:xfrm>
            <a:off x="7920056" y="788227"/>
            <a:ext cx="1224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U_CS2_000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55093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F822F5-ACF9-4BEE-90D4-58505C99B6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18"/>
          <a:stretch/>
        </p:blipFill>
        <p:spPr>
          <a:xfrm>
            <a:off x="1080003" y="1079999"/>
            <a:ext cx="2106000" cy="3288801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0D909153-6BD5-45D8-B327-3A13AC794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27"/>
          <a:stretch/>
        </p:blipFill>
        <p:spPr>
          <a:xfrm>
            <a:off x="1080003" y="4251325"/>
            <a:ext cx="2106000" cy="841774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3.5.3. </a:t>
            </a:r>
            <a:r>
              <a:rPr lang="ko-KR" altLang="en-US" dirty="0"/>
              <a:t>고객센터</a:t>
            </a:r>
            <a:r>
              <a:rPr lang="en-US" altLang="ko-KR" dirty="0"/>
              <a:t>_1:1</a:t>
            </a:r>
            <a:r>
              <a:rPr lang="ko-KR" altLang="en-US" dirty="0"/>
              <a:t>문의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9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고객센터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&gt; 1:1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문의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메뉴 선택 시 제공되는 화면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53033"/>
              </p:ext>
            </p:extLst>
          </p:nvPr>
        </p:nvGraphicFramePr>
        <p:xfrm>
          <a:off x="7920056" y="1642385"/>
          <a:ext cx="3960000" cy="215698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등록 버튼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문의등록</a:t>
                      </a:r>
                      <a:r>
                        <a:rPr lang="en-US" altLang="ko-KR" sz="800" kern="120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800" kern="120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화면으로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이동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리스트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1:1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문의내역 리스트 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본인이 등록한 문의 리스트만 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유형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제목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등록일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답변여부정보로 구성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선택 시 상세화면으로 이동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•Default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최대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 리스트 표시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리스트 없는 경우 리스트 개수 표시 하단에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‘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문의내역이 없습니다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.’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텍스트 표시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637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더보기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버튼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게시물이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 이상인 경우 제공되는 버튼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선택 시 하단으로 리스트 추가 제공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10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 리스트 추가 제공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더 이상 제공할 리스트 없는 경우 버튼 비활성화</a:t>
                      </a:r>
                      <a:endParaRPr lang="en-US" altLang="ko-KR" sz="800" strike="sngStrike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Rectangle 127">
            <a:extLst>
              <a:ext uri="{FF2B5EF4-FFF2-40B4-BE49-F238E27FC236}">
                <a16:creationId xmlns:a16="http://schemas.microsoft.com/office/drawing/2014/main" id="{C5B903E3-F849-4256-9565-9D0501BE4FE3}"/>
              </a:ext>
            </a:extLst>
          </p:cNvPr>
          <p:cNvSpPr>
            <a:spLocks noChangeAspect="1"/>
          </p:cNvSpPr>
          <p:nvPr/>
        </p:nvSpPr>
        <p:spPr>
          <a:xfrm>
            <a:off x="1080003" y="1079999"/>
            <a:ext cx="2106000" cy="40131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7E3DB2E-B8ED-45E8-BB94-41C74F33F9E7}"/>
              </a:ext>
            </a:extLst>
          </p:cNvPr>
          <p:cNvGrpSpPr/>
          <p:nvPr/>
        </p:nvGrpSpPr>
        <p:grpSpPr>
          <a:xfrm>
            <a:off x="885284" y="4049962"/>
            <a:ext cx="2490629" cy="576263"/>
            <a:chOff x="876658" y="4724400"/>
            <a:chExt cx="2490629" cy="576263"/>
          </a:xfrm>
        </p:grpSpPr>
        <p:sp>
          <p:nvSpPr>
            <p:cNvPr id="32" name="이중 물결 31">
              <a:extLst>
                <a:ext uri="{FF2B5EF4-FFF2-40B4-BE49-F238E27FC236}">
                  <a16:creationId xmlns:a16="http://schemas.microsoft.com/office/drawing/2014/main" id="{53C2247E-821A-45BD-ABB5-546DFDF66D4F}"/>
                </a:ext>
              </a:extLst>
            </p:cNvPr>
            <p:cNvSpPr/>
            <p:nvPr/>
          </p:nvSpPr>
          <p:spPr>
            <a:xfrm>
              <a:off x="940279" y="4775056"/>
              <a:ext cx="2355011" cy="462804"/>
            </a:xfrm>
            <a:prstGeom prst="doubleWave">
              <a:avLst>
                <a:gd name="adj1" fmla="val 12500"/>
                <a:gd name="adj2" fmla="val -1465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0C4B089-F20C-4DAF-BDBF-40F96BFD7133}"/>
                </a:ext>
              </a:extLst>
            </p:cNvPr>
            <p:cNvSpPr/>
            <p:nvPr/>
          </p:nvSpPr>
          <p:spPr>
            <a:xfrm>
              <a:off x="876658" y="4724400"/>
              <a:ext cx="142195" cy="5762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2E05393-6330-4ED7-8E36-086A429CADB3}"/>
                </a:ext>
              </a:extLst>
            </p:cNvPr>
            <p:cNvSpPr/>
            <p:nvPr/>
          </p:nvSpPr>
          <p:spPr>
            <a:xfrm>
              <a:off x="3225092" y="4724400"/>
              <a:ext cx="142195" cy="5762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3490F69-69C8-43E3-9F79-57D751B8A50C}"/>
              </a:ext>
            </a:extLst>
          </p:cNvPr>
          <p:cNvCxnSpPr>
            <a:cxnSpLocks/>
          </p:cNvCxnSpPr>
          <p:nvPr/>
        </p:nvCxnSpPr>
        <p:spPr>
          <a:xfrm>
            <a:off x="897071" y="1505697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8D42837-4CAA-48B3-BF97-A7FCC7CDB9DE}"/>
              </a:ext>
            </a:extLst>
          </p:cNvPr>
          <p:cNvCxnSpPr>
            <a:cxnSpLocks/>
          </p:cNvCxnSpPr>
          <p:nvPr/>
        </p:nvCxnSpPr>
        <p:spPr>
          <a:xfrm>
            <a:off x="897071" y="1870822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FBBC3BA-0757-4E32-8DC7-35981E31085B}"/>
              </a:ext>
            </a:extLst>
          </p:cNvPr>
          <p:cNvCxnSpPr>
            <a:cxnSpLocks/>
          </p:cNvCxnSpPr>
          <p:nvPr/>
        </p:nvCxnSpPr>
        <p:spPr>
          <a:xfrm>
            <a:off x="958983" y="1505697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F96EEA2-FE07-4FEA-BE18-81DD3EB1D640}"/>
              </a:ext>
            </a:extLst>
          </p:cNvPr>
          <p:cNvSpPr txBox="1"/>
          <p:nvPr/>
        </p:nvSpPr>
        <p:spPr>
          <a:xfrm>
            <a:off x="694582" y="1619009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C93B85C-14DC-48DE-AC8D-7DAB8C279095}"/>
              </a:ext>
            </a:extLst>
          </p:cNvPr>
          <p:cNvSpPr/>
          <p:nvPr/>
        </p:nvSpPr>
        <p:spPr>
          <a:xfrm>
            <a:off x="1588983" y="4590518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FAF2F3A8-E0F6-4158-BF85-AA040AFADE01}"/>
              </a:ext>
            </a:extLst>
          </p:cNvPr>
          <p:cNvCxnSpPr>
            <a:cxnSpLocks/>
          </p:cNvCxnSpPr>
          <p:nvPr/>
        </p:nvCxnSpPr>
        <p:spPr>
          <a:xfrm>
            <a:off x="897071" y="2186064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7566EFDD-7B95-4813-A76F-BD63811018E6}"/>
              </a:ext>
            </a:extLst>
          </p:cNvPr>
          <p:cNvCxnSpPr>
            <a:cxnSpLocks/>
          </p:cNvCxnSpPr>
          <p:nvPr/>
        </p:nvCxnSpPr>
        <p:spPr>
          <a:xfrm>
            <a:off x="958983" y="1870822"/>
            <a:ext cx="0" cy="315242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8F8A745-C5A4-4535-816D-1D4710BF23FA}"/>
              </a:ext>
            </a:extLst>
          </p:cNvPr>
          <p:cNvSpPr txBox="1"/>
          <p:nvPr/>
        </p:nvSpPr>
        <p:spPr>
          <a:xfrm>
            <a:off x="383600" y="1966887"/>
            <a:ext cx="666849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Sub-menu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E566043D-2419-45F4-92C4-12DC5DE78E09}"/>
              </a:ext>
            </a:extLst>
          </p:cNvPr>
          <p:cNvSpPr/>
          <p:nvPr/>
        </p:nvSpPr>
        <p:spPr>
          <a:xfrm>
            <a:off x="1117569" y="2577382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49508EEF-5A6E-42EC-829B-49F115DA1E7B}"/>
              </a:ext>
            </a:extLst>
          </p:cNvPr>
          <p:cNvSpPr/>
          <p:nvPr/>
        </p:nvSpPr>
        <p:spPr>
          <a:xfrm>
            <a:off x="1050449" y="3155229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914852-33AB-4993-ABE3-3ED41BC04D4F}"/>
              </a:ext>
            </a:extLst>
          </p:cNvPr>
          <p:cNvSpPr/>
          <p:nvPr/>
        </p:nvSpPr>
        <p:spPr>
          <a:xfrm>
            <a:off x="7920056" y="788227"/>
            <a:ext cx="1224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U_CS3_000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0289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AC1C2D8-9E97-48FB-B15F-FD56805D7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3" y="1079999"/>
            <a:ext cx="2106000" cy="4206150"/>
          </a:xfrm>
          <a:prstGeom prst="rect">
            <a:avLst/>
          </a:prstGeom>
        </p:spPr>
      </p:pic>
      <p:sp>
        <p:nvSpPr>
          <p:cNvPr id="27" name="Rectangle 127">
            <a:extLst>
              <a:ext uri="{FF2B5EF4-FFF2-40B4-BE49-F238E27FC236}">
                <a16:creationId xmlns:a16="http://schemas.microsoft.com/office/drawing/2014/main" id="{C5B903E3-F849-4256-9565-9D0501BE4FE3}"/>
              </a:ext>
            </a:extLst>
          </p:cNvPr>
          <p:cNvSpPr>
            <a:spLocks noChangeAspect="1"/>
          </p:cNvSpPr>
          <p:nvPr/>
        </p:nvSpPr>
        <p:spPr>
          <a:xfrm>
            <a:off x="1080003" y="1079999"/>
            <a:ext cx="2106000" cy="420614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3.5.3.1. </a:t>
            </a:r>
            <a:r>
              <a:rPr lang="ko-KR" altLang="en-US" dirty="0"/>
              <a:t>고객센터</a:t>
            </a:r>
            <a:r>
              <a:rPr lang="en-US" altLang="ko-KR" dirty="0"/>
              <a:t>_1:1</a:t>
            </a:r>
            <a:r>
              <a:rPr lang="ko-KR" altLang="en-US" dirty="0"/>
              <a:t>문의</a:t>
            </a:r>
            <a:r>
              <a:rPr lang="en-US" altLang="ko-KR" dirty="0"/>
              <a:t>_</a:t>
            </a:r>
            <a:r>
              <a:rPr lang="ko-KR" altLang="en-US" dirty="0"/>
              <a:t>등록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9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[1:1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문의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메뉴화면에서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등록 버튼 선택 시 제공되는 화면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942832"/>
              </p:ext>
            </p:extLst>
          </p:nvPr>
        </p:nvGraphicFramePr>
        <p:xfrm>
          <a:off x="7920056" y="1642385"/>
          <a:ext cx="3960000" cy="18318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문의유형 선택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문의 유형 선택하는 기능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셀렉박스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선택 시 하단으로 유형 리스트 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사업문의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신청문의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지급문의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시스템문의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회원문의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기타문의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제목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최대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입력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내용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최대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500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 입력</a:t>
                      </a:r>
                      <a:endParaRPr lang="en-US" altLang="ko-KR" sz="800" strike="sngStrike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취소버튼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등록 취소되고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[1:1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문의</a:t>
                      </a: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화면으로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이동</a:t>
                      </a:r>
                      <a:endParaRPr lang="en-US" altLang="ko-KR" sz="800" strike="sngStrike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474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등록 버튼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게시물 저장하여 등록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필수입력항목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미입력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endParaRPr lang="en-US" altLang="ko-KR" sz="800" strike="sngStrike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498073"/>
                  </a:ext>
                </a:extLst>
              </a:tr>
            </a:tbl>
          </a:graphicData>
        </a:graphic>
      </p:graphicFrame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3490F69-69C8-43E3-9F79-57D751B8A50C}"/>
              </a:ext>
            </a:extLst>
          </p:cNvPr>
          <p:cNvCxnSpPr>
            <a:cxnSpLocks/>
          </p:cNvCxnSpPr>
          <p:nvPr/>
        </p:nvCxnSpPr>
        <p:spPr>
          <a:xfrm>
            <a:off x="897071" y="1505697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8D42837-4CAA-48B3-BF97-A7FCC7CDB9DE}"/>
              </a:ext>
            </a:extLst>
          </p:cNvPr>
          <p:cNvCxnSpPr>
            <a:cxnSpLocks/>
          </p:cNvCxnSpPr>
          <p:nvPr/>
        </p:nvCxnSpPr>
        <p:spPr>
          <a:xfrm>
            <a:off x="897071" y="1870822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FBBC3BA-0757-4E32-8DC7-35981E31085B}"/>
              </a:ext>
            </a:extLst>
          </p:cNvPr>
          <p:cNvCxnSpPr>
            <a:cxnSpLocks/>
          </p:cNvCxnSpPr>
          <p:nvPr/>
        </p:nvCxnSpPr>
        <p:spPr>
          <a:xfrm>
            <a:off x="958983" y="1505697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F96EEA2-FE07-4FEA-BE18-81DD3EB1D640}"/>
              </a:ext>
            </a:extLst>
          </p:cNvPr>
          <p:cNvSpPr txBox="1"/>
          <p:nvPr/>
        </p:nvSpPr>
        <p:spPr>
          <a:xfrm>
            <a:off x="694582" y="1619009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C93B85C-14DC-48DE-AC8D-7DAB8C279095}"/>
              </a:ext>
            </a:extLst>
          </p:cNvPr>
          <p:cNvSpPr/>
          <p:nvPr/>
        </p:nvSpPr>
        <p:spPr>
          <a:xfrm>
            <a:off x="1130981" y="473634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E566043D-2419-45F4-92C4-12DC5DE78E09}"/>
              </a:ext>
            </a:extLst>
          </p:cNvPr>
          <p:cNvSpPr/>
          <p:nvPr/>
        </p:nvSpPr>
        <p:spPr>
          <a:xfrm>
            <a:off x="990003" y="222469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13FB18A-0038-43BB-9AE6-E1807811797A}"/>
              </a:ext>
            </a:extLst>
          </p:cNvPr>
          <p:cNvSpPr/>
          <p:nvPr/>
        </p:nvSpPr>
        <p:spPr>
          <a:xfrm>
            <a:off x="990003" y="2742631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BEC81AF-8FE2-4D41-A4DB-CFA920A3D9B3}"/>
              </a:ext>
            </a:extLst>
          </p:cNvPr>
          <p:cNvSpPr/>
          <p:nvPr/>
        </p:nvSpPr>
        <p:spPr>
          <a:xfrm>
            <a:off x="990003" y="3231649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4956FE6-F59D-4FC7-86AC-8A693E1F179D}"/>
              </a:ext>
            </a:extLst>
          </p:cNvPr>
          <p:cNvSpPr/>
          <p:nvPr/>
        </p:nvSpPr>
        <p:spPr>
          <a:xfrm>
            <a:off x="2277531" y="473634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623F94-89EF-4001-B063-C11BA9B82D35}"/>
              </a:ext>
            </a:extLst>
          </p:cNvPr>
          <p:cNvGrpSpPr/>
          <p:nvPr/>
        </p:nvGrpSpPr>
        <p:grpSpPr>
          <a:xfrm>
            <a:off x="3872207" y="1310494"/>
            <a:ext cx="1638000" cy="754804"/>
            <a:chOff x="3872208" y="3016529"/>
            <a:chExt cx="1638000" cy="754804"/>
          </a:xfrm>
        </p:grpSpPr>
        <p:sp>
          <p:nvSpPr>
            <p:cNvPr id="26" name="직사각형 603">
              <a:extLst>
                <a:ext uri="{FF2B5EF4-FFF2-40B4-BE49-F238E27FC236}">
                  <a16:creationId xmlns:a16="http://schemas.microsoft.com/office/drawing/2014/main" id="{D101C456-81E1-4ED2-A5C2-53EB3ABC4498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문의유형을 선택하세요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28" name="직사각형 609">
              <a:extLst>
                <a:ext uri="{FF2B5EF4-FFF2-40B4-BE49-F238E27FC236}">
                  <a16:creationId xmlns:a16="http://schemas.microsoft.com/office/drawing/2014/main" id="{9533BFB0-A9D0-444D-BB8F-1ABEA1895A00}"/>
                </a:ext>
              </a:extLst>
            </p:cNvPr>
            <p:cNvSpPr/>
            <p:nvPr/>
          </p:nvSpPr>
          <p:spPr>
            <a:xfrm>
              <a:off x="3872208" y="3519333"/>
              <a:ext cx="1638000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320F542-7D8D-4A37-9B56-DBF7984B0ABA}"/>
              </a:ext>
            </a:extLst>
          </p:cNvPr>
          <p:cNvSpPr txBox="1"/>
          <p:nvPr/>
        </p:nvSpPr>
        <p:spPr>
          <a:xfrm>
            <a:off x="3872207" y="1114681"/>
            <a:ext cx="1229504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5.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필수항목 </a:t>
            </a:r>
            <a:r>
              <a:rPr lang="ko-KR" altLang="en-US" sz="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미입력한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경우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156295-5B22-4694-8E0F-ACA747509EEB}"/>
              </a:ext>
            </a:extLst>
          </p:cNvPr>
          <p:cNvSpPr txBox="1"/>
          <p:nvPr/>
        </p:nvSpPr>
        <p:spPr>
          <a:xfrm>
            <a:off x="3872207" y="4022793"/>
            <a:ext cx="1362552" cy="268517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B459C2-E040-4591-A34F-79AF13C8AFC1}"/>
              </a:ext>
            </a:extLst>
          </p:cNvPr>
          <p:cNvGrpSpPr/>
          <p:nvPr/>
        </p:nvGrpSpPr>
        <p:grpSpPr>
          <a:xfrm>
            <a:off x="3872207" y="2224695"/>
            <a:ext cx="1638000" cy="754804"/>
            <a:chOff x="3872208" y="3016529"/>
            <a:chExt cx="1638000" cy="754804"/>
          </a:xfrm>
        </p:grpSpPr>
        <p:sp>
          <p:nvSpPr>
            <p:cNvPr id="33" name="직사각형 603">
              <a:extLst>
                <a:ext uri="{FF2B5EF4-FFF2-40B4-BE49-F238E27FC236}">
                  <a16:creationId xmlns:a16="http://schemas.microsoft.com/office/drawing/2014/main" id="{F347CF12-4D83-4520-A56D-3F3E8E56F885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제목을 입력해 주세요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34" name="직사각형 609">
              <a:extLst>
                <a:ext uri="{FF2B5EF4-FFF2-40B4-BE49-F238E27FC236}">
                  <a16:creationId xmlns:a16="http://schemas.microsoft.com/office/drawing/2014/main" id="{16A49D4E-3ECB-4B09-B03D-4BB264103441}"/>
                </a:ext>
              </a:extLst>
            </p:cNvPr>
            <p:cNvSpPr/>
            <p:nvPr/>
          </p:nvSpPr>
          <p:spPr>
            <a:xfrm>
              <a:off x="3872208" y="3519333"/>
              <a:ext cx="1638000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2EA43AE-6018-4E23-B87C-87EC8995039A}"/>
              </a:ext>
            </a:extLst>
          </p:cNvPr>
          <p:cNvGrpSpPr/>
          <p:nvPr/>
        </p:nvGrpSpPr>
        <p:grpSpPr>
          <a:xfrm>
            <a:off x="3872207" y="3144581"/>
            <a:ext cx="1638000" cy="754804"/>
            <a:chOff x="3872208" y="3016529"/>
            <a:chExt cx="1638000" cy="754804"/>
          </a:xfrm>
        </p:grpSpPr>
        <p:sp>
          <p:nvSpPr>
            <p:cNvPr id="37" name="직사각형 603">
              <a:extLst>
                <a:ext uri="{FF2B5EF4-FFF2-40B4-BE49-F238E27FC236}">
                  <a16:creationId xmlns:a16="http://schemas.microsoft.com/office/drawing/2014/main" id="{5C7EF1D6-05CE-415E-867B-810B51A326E8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내용을 입력해 주세요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38" name="직사각형 609">
              <a:extLst>
                <a:ext uri="{FF2B5EF4-FFF2-40B4-BE49-F238E27FC236}">
                  <a16:creationId xmlns:a16="http://schemas.microsoft.com/office/drawing/2014/main" id="{2F7347B0-C422-46EB-9B6B-C66B7433BDD9}"/>
                </a:ext>
              </a:extLst>
            </p:cNvPr>
            <p:cNvSpPr/>
            <p:nvPr/>
          </p:nvSpPr>
          <p:spPr>
            <a:xfrm>
              <a:off x="3872208" y="3519333"/>
              <a:ext cx="1638000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A30719D-30A8-4689-A9C1-92E43A746A3C}"/>
              </a:ext>
            </a:extLst>
          </p:cNvPr>
          <p:cNvSpPr/>
          <p:nvPr/>
        </p:nvSpPr>
        <p:spPr>
          <a:xfrm>
            <a:off x="7920056" y="788227"/>
            <a:ext cx="1224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U_CS3_001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4423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E5694B1-556A-4302-8256-22D01A1AF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3" y="1080000"/>
            <a:ext cx="2106000" cy="374400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3.5.3.2. </a:t>
            </a:r>
            <a:r>
              <a:rPr lang="ko-KR" altLang="en-US" dirty="0"/>
              <a:t>고객센터</a:t>
            </a:r>
            <a:r>
              <a:rPr lang="en-US" altLang="ko-KR" dirty="0"/>
              <a:t>_1:1</a:t>
            </a:r>
            <a:r>
              <a:rPr lang="ko-KR" altLang="en-US" dirty="0"/>
              <a:t>문의</a:t>
            </a:r>
            <a:r>
              <a:rPr lang="en-US" altLang="ko-KR" dirty="0"/>
              <a:t>_</a:t>
            </a:r>
            <a:r>
              <a:rPr lang="ko-KR" altLang="en-US" dirty="0"/>
              <a:t>상세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9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[1:1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문의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메뉴화면에서 리스트 선택 시 제공되는 화면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63059"/>
              </p:ext>
            </p:extLst>
          </p:nvPr>
        </p:nvGraphicFramePr>
        <p:xfrm>
          <a:off x="7920056" y="1642385"/>
          <a:ext cx="3960000" cy="80063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답변 영역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관리자가 답변을 등록한 경우에만 제공되는 영역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답변등록 시 리스트에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답변완료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”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표시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목록 버튼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[1:1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문의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화면으로 이동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Rectangle 127">
            <a:extLst>
              <a:ext uri="{FF2B5EF4-FFF2-40B4-BE49-F238E27FC236}">
                <a16:creationId xmlns:a16="http://schemas.microsoft.com/office/drawing/2014/main" id="{C5B903E3-F849-4256-9565-9D0501BE4FE3}"/>
              </a:ext>
            </a:extLst>
          </p:cNvPr>
          <p:cNvSpPr>
            <a:spLocks noChangeAspect="1"/>
          </p:cNvSpPr>
          <p:nvPr/>
        </p:nvSpPr>
        <p:spPr>
          <a:xfrm>
            <a:off x="1080003" y="1080000"/>
            <a:ext cx="2106000" cy="37440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3490F69-69C8-43E3-9F79-57D751B8A50C}"/>
              </a:ext>
            </a:extLst>
          </p:cNvPr>
          <p:cNvCxnSpPr>
            <a:cxnSpLocks/>
          </p:cNvCxnSpPr>
          <p:nvPr/>
        </p:nvCxnSpPr>
        <p:spPr>
          <a:xfrm>
            <a:off x="897071" y="1505697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8D42837-4CAA-48B3-BF97-A7FCC7CDB9DE}"/>
              </a:ext>
            </a:extLst>
          </p:cNvPr>
          <p:cNvCxnSpPr>
            <a:cxnSpLocks/>
          </p:cNvCxnSpPr>
          <p:nvPr/>
        </p:nvCxnSpPr>
        <p:spPr>
          <a:xfrm>
            <a:off x="897071" y="1870822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FBBC3BA-0757-4E32-8DC7-35981E31085B}"/>
              </a:ext>
            </a:extLst>
          </p:cNvPr>
          <p:cNvCxnSpPr>
            <a:cxnSpLocks/>
          </p:cNvCxnSpPr>
          <p:nvPr/>
        </p:nvCxnSpPr>
        <p:spPr>
          <a:xfrm>
            <a:off x="958983" y="1505697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F96EEA2-FE07-4FEA-BE18-81DD3EB1D640}"/>
              </a:ext>
            </a:extLst>
          </p:cNvPr>
          <p:cNvSpPr txBox="1"/>
          <p:nvPr/>
        </p:nvSpPr>
        <p:spPr>
          <a:xfrm>
            <a:off x="694582" y="1619009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C93B85C-14DC-48DE-AC8D-7DAB8C279095}"/>
              </a:ext>
            </a:extLst>
          </p:cNvPr>
          <p:cNvSpPr/>
          <p:nvPr/>
        </p:nvSpPr>
        <p:spPr>
          <a:xfrm>
            <a:off x="1703283" y="4196818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49508EEF-5A6E-42EC-829B-49F115DA1E7B}"/>
              </a:ext>
            </a:extLst>
          </p:cNvPr>
          <p:cNvSpPr/>
          <p:nvPr/>
        </p:nvSpPr>
        <p:spPr>
          <a:xfrm>
            <a:off x="1130981" y="3339000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AD9259-75AD-4E40-8B84-36EE56380A58}"/>
              </a:ext>
            </a:extLst>
          </p:cNvPr>
          <p:cNvSpPr/>
          <p:nvPr/>
        </p:nvSpPr>
        <p:spPr>
          <a:xfrm>
            <a:off x="7920056" y="788227"/>
            <a:ext cx="1224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U_CS3_002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78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Information Architecture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상세 구성도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7DFE8B-9429-4AD1-8B0A-51C80575E82A}"/>
              </a:ext>
            </a:extLst>
          </p:cNvPr>
          <p:cNvSpPr/>
          <p:nvPr/>
        </p:nvSpPr>
        <p:spPr>
          <a:xfrm>
            <a:off x="10605145" y="413470"/>
            <a:ext cx="1224000" cy="21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LP = Layer-popup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36617236-C0A9-4CB9-92DF-024B3CB62348}"/>
              </a:ext>
            </a:extLst>
          </p:cNvPr>
          <p:cNvGraphicFramePr>
            <a:graphicFrameLocks noGrp="1"/>
          </p:cNvGraphicFramePr>
          <p:nvPr/>
        </p:nvGraphicFramePr>
        <p:xfrm>
          <a:off x="263525" y="760528"/>
          <a:ext cx="11565621" cy="485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969">
                  <a:extLst>
                    <a:ext uri="{9D8B030D-6E8A-4147-A177-3AD203B41FA5}">
                      <a16:colId xmlns:a16="http://schemas.microsoft.com/office/drawing/2014/main" val="2173765136"/>
                    </a:ext>
                  </a:extLst>
                </a:gridCol>
                <a:gridCol w="753035">
                  <a:extLst>
                    <a:ext uri="{9D8B030D-6E8A-4147-A177-3AD203B41FA5}">
                      <a16:colId xmlns:a16="http://schemas.microsoft.com/office/drawing/2014/main" val="3381749876"/>
                    </a:ext>
                  </a:extLst>
                </a:gridCol>
                <a:gridCol w="1067055">
                  <a:extLst>
                    <a:ext uri="{9D8B030D-6E8A-4147-A177-3AD203B41FA5}">
                      <a16:colId xmlns:a16="http://schemas.microsoft.com/office/drawing/2014/main" val="3178825584"/>
                    </a:ext>
                  </a:extLst>
                </a:gridCol>
                <a:gridCol w="1003792">
                  <a:extLst>
                    <a:ext uri="{9D8B030D-6E8A-4147-A177-3AD203B41FA5}">
                      <a16:colId xmlns:a16="http://schemas.microsoft.com/office/drawing/2014/main" val="3081749474"/>
                    </a:ext>
                  </a:extLst>
                </a:gridCol>
                <a:gridCol w="1048382">
                  <a:extLst>
                    <a:ext uri="{9D8B030D-6E8A-4147-A177-3AD203B41FA5}">
                      <a16:colId xmlns:a16="http://schemas.microsoft.com/office/drawing/2014/main" val="2732381892"/>
                    </a:ext>
                  </a:extLst>
                </a:gridCol>
                <a:gridCol w="1125386">
                  <a:extLst>
                    <a:ext uri="{9D8B030D-6E8A-4147-A177-3AD203B41FA5}">
                      <a16:colId xmlns:a16="http://schemas.microsoft.com/office/drawing/2014/main" val="2946717749"/>
                    </a:ext>
                  </a:extLst>
                </a:gridCol>
                <a:gridCol w="1125386">
                  <a:extLst>
                    <a:ext uri="{9D8B030D-6E8A-4147-A177-3AD203B41FA5}">
                      <a16:colId xmlns:a16="http://schemas.microsoft.com/office/drawing/2014/main" val="495441989"/>
                    </a:ext>
                  </a:extLst>
                </a:gridCol>
                <a:gridCol w="875866">
                  <a:extLst>
                    <a:ext uri="{9D8B030D-6E8A-4147-A177-3AD203B41FA5}">
                      <a16:colId xmlns:a16="http://schemas.microsoft.com/office/drawing/2014/main" val="1767388983"/>
                    </a:ext>
                  </a:extLst>
                </a:gridCol>
                <a:gridCol w="478671">
                  <a:extLst>
                    <a:ext uri="{9D8B030D-6E8A-4147-A177-3AD203B41FA5}">
                      <a16:colId xmlns:a16="http://schemas.microsoft.com/office/drawing/2014/main" val="87790257"/>
                    </a:ext>
                  </a:extLst>
                </a:gridCol>
                <a:gridCol w="506248">
                  <a:extLst>
                    <a:ext uri="{9D8B030D-6E8A-4147-A177-3AD203B41FA5}">
                      <a16:colId xmlns:a16="http://schemas.microsoft.com/office/drawing/2014/main" val="483660291"/>
                    </a:ext>
                  </a:extLst>
                </a:gridCol>
                <a:gridCol w="720223">
                  <a:extLst>
                    <a:ext uri="{9D8B030D-6E8A-4147-A177-3AD203B41FA5}">
                      <a16:colId xmlns:a16="http://schemas.microsoft.com/office/drawing/2014/main" val="776917884"/>
                    </a:ext>
                  </a:extLst>
                </a:gridCol>
                <a:gridCol w="2488608">
                  <a:extLst>
                    <a:ext uri="{9D8B030D-6E8A-4147-A177-3AD203B41FA5}">
                      <a16:colId xmlns:a16="http://schemas.microsoft.com/office/drawing/2014/main" val="303828118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번호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1depth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2depth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3depth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4depth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5depth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6depth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/>
                        <a:t>scr</a:t>
                      </a:r>
                      <a:r>
                        <a:rPr lang="en-US" altLang="ko-KR" sz="1000" b="0" dirty="0"/>
                        <a:t> ID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type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</a:t>
                      </a:r>
                      <a:endParaRPr lang="ko-KR" altLang="en-US" sz="9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관리자연동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description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349956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고객센터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공지사항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U_CS1_000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관리자가 등록한 공지사항 게시물 조회하는 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06198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U_CS1_001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공지사항 게시물 내용 확인하는 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71700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FAQ</a:t>
                      </a:r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U_CS2_000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관리자가 등록한 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FAQ 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조회하는 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23319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1:1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U_CS3_000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회원이 등록한 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1:1 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문의내역 조회하는 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18960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U_CS3_001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1:1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문의 등록하는 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942745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U_CS3_002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등록한 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1:1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문의 내용 확인하는 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관리자가 등록한 답변확인 가능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021274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이용안내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U_CS4_000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이용안내 정보 제공하는 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033580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마이페이지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U_MY_000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회원의 서비스 이용 정보를 확인하는 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94732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회원정보수정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U_MY_001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회원의 개인정보를 수정하는 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322327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U_MY_001-1p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LP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회원의 비밀번호를 수정하는 팝업화면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37675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휴대폰번호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U_MY_001-2p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LP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회원의 휴대폰번호를 수정하는 팝업화면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68801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본인인증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U_MY_001-3p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회원정보수정을 위한 본인인증 팝업화면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55006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U_MY_001-1p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회원의 비밀번호를 수정하는 팝업화면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50509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문의처 확인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U_MY_000-1p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관할 문의처 정보 확인하는 팝업화면</a:t>
                      </a: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604871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푸터</a:t>
                      </a:r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이용약관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U_policy_001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70488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개인정보처리방침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U_policy_002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73225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에러페이지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(401)</a:t>
                      </a:r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U_error_001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15960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에러페이지</a:t>
                      </a:r>
                      <a:r>
                        <a:rPr lang="en-US" altLang="ko-KR" sz="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(404)</a:t>
                      </a:r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U_error_002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1051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8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878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81771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E484F97-5955-4FD9-A1A5-84D10E112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49" y="1079999"/>
            <a:ext cx="2106000" cy="374400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3.5.4. </a:t>
            </a:r>
            <a:r>
              <a:rPr lang="ko-KR" altLang="en-US" dirty="0"/>
              <a:t>고객센터</a:t>
            </a:r>
            <a:r>
              <a:rPr lang="en-US" altLang="ko-KR" dirty="0"/>
              <a:t>_</a:t>
            </a:r>
            <a:r>
              <a:rPr lang="ko-KR" altLang="en-US" dirty="0"/>
              <a:t>이용안내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9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고객센터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이용안내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메뉴 선택 시 제공되는 화면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97380"/>
              </p:ext>
            </p:extLst>
          </p:nvPr>
        </p:nvGraphicFramePr>
        <p:xfrm>
          <a:off x="7920056" y="1642385"/>
          <a:ext cx="3960000" cy="46535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이용안내 콘텐츠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준비중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Rectangle 127">
            <a:extLst>
              <a:ext uri="{FF2B5EF4-FFF2-40B4-BE49-F238E27FC236}">
                <a16:creationId xmlns:a16="http://schemas.microsoft.com/office/drawing/2014/main" id="{C5B903E3-F849-4256-9565-9D0501BE4FE3}"/>
              </a:ext>
            </a:extLst>
          </p:cNvPr>
          <p:cNvSpPr>
            <a:spLocks noChangeAspect="1"/>
          </p:cNvSpPr>
          <p:nvPr/>
        </p:nvSpPr>
        <p:spPr>
          <a:xfrm>
            <a:off x="1050449" y="1079999"/>
            <a:ext cx="2106000" cy="40131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3490F69-69C8-43E3-9F79-57D751B8A50C}"/>
              </a:ext>
            </a:extLst>
          </p:cNvPr>
          <p:cNvCxnSpPr>
            <a:cxnSpLocks/>
          </p:cNvCxnSpPr>
          <p:nvPr/>
        </p:nvCxnSpPr>
        <p:spPr>
          <a:xfrm>
            <a:off x="897071" y="1505697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8D42837-4CAA-48B3-BF97-A7FCC7CDB9DE}"/>
              </a:ext>
            </a:extLst>
          </p:cNvPr>
          <p:cNvCxnSpPr>
            <a:cxnSpLocks/>
          </p:cNvCxnSpPr>
          <p:nvPr/>
        </p:nvCxnSpPr>
        <p:spPr>
          <a:xfrm>
            <a:off x="897071" y="1870822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FBBC3BA-0757-4E32-8DC7-35981E31085B}"/>
              </a:ext>
            </a:extLst>
          </p:cNvPr>
          <p:cNvCxnSpPr>
            <a:cxnSpLocks/>
          </p:cNvCxnSpPr>
          <p:nvPr/>
        </p:nvCxnSpPr>
        <p:spPr>
          <a:xfrm>
            <a:off x="958983" y="1505697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F96EEA2-FE07-4FEA-BE18-81DD3EB1D640}"/>
              </a:ext>
            </a:extLst>
          </p:cNvPr>
          <p:cNvSpPr txBox="1"/>
          <p:nvPr/>
        </p:nvSpPr>
        <p:spPr>
          <a:xfrm>
            <a:off x="694582" y="1619009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FAF2F3A8-E0F6-4158-BF85-AA040AFADE01}"/>
              </a:ext>
            </a:extLst>
          </p:cNvPr>
          <p:cNvCxnSpPr>
            <a:cxnSpLocks/>
          </p:cNvCxnSpPr>
          <p:nvPr/>
        </p:nvCxnSpPr>
        <p:spPr>
          <a:xfrm>
            <a:off x="897071" y="2186064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7566EFDD-7B95-4813-A76F-BD63811018E6}"/>
              </a:ext>
            </a:extLst>
          </p:cNvPr>
          <p:cNvCxnSpPr>
            <a:cxnSpLocks/>
          </p:cNvCxnSpPr>
          <p:nvPr/>
        </p:nvCxnSpPr>
        <p:spPr>
          <a:xfrm>
            <a:off x="958983" y="1870822"/>
            <a:ext cx="0" cy="315242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8F8A745-C5A4-4535-816D-1D4710BF23FA}"/>
              </a:ext>
            </a:extLst>
          </p:cNvPr>
          <p:cNvSpPr txBox="1"/>
          <p:nvPr/>
        </p:nvSpPr>
        <p:spPr>
          <a:xfrm>
            <a:off x="383600" y="1966887"/>
            <a:ext cx="666849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Sub-menu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E566043D-2419-45F4-92C4-12DC5DE78E09}"/>
              </a:ext>
            </a:extLst>
          </p:cNvPr>
          <p:cNvSpPr/>
          <p:nvPr/>
        </p:nvSpPr>
        <p:spPr>
          <a:xfrm>
            <a:off x="1130981" y="226867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E37A7D-5DE4-4033-9DA9-C787024CEE92}"/>
              </a:ext>
            </a:extLst>
          </p:cNvPr>
          <p:cNvSpPr/>
          <p:nvPr/>
        </p:nvSpPr>
        <p:spPr>
          <a:xfrm>
            <a:off x="1050449" y="1079999"/>
            <a:ext cx="2106000" cy="4013099"/>
          </a:xfrm>
          <a:prstGeom prst="rect">
            <a:avLst/>
          </a:prstGeom>
          <a:solidFill>
            <a:srgbClr val="000000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TBD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DA8A45-3045-4216-B73A-11880AF3DAC3}"/>
              </a:ext>
            </a:extLst>
          </p:cNvPr>
          <p:cNvSpPr/>
          <p:nvPr/>
        </p:nvSpPr>
        <p:spPr>
          <a:xfrm>
            <a:off x="7920056" y="788227"/>
            <a:ext cx="1224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U_CS4_000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01592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734D8BB-81BA-4176-9158-9862025246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E1AFD3-7D19-4AEA-8620-000147776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마이페이지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1C3ACBB-DDA3-4B06-B810-DDBD5A75F953}"/>
              </a:ext>
            </a:extLst>
          </p:cNvPr>
          <p:cNvSpPr txBox="1">
            <a:spLocks/>
          </p:cNvSpPr>
          <p:nvPr/>
        </p:nvSpPr>
        <p:spPr>
          <a:xfrm>
            <a:off x="2367962" y="1086713"/>
            <a:ext cx="3659656" cy="1492716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algn="l" defTabSz="8909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3.6. 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마이페이지</a:t>
            </a:r>
            <a:endParaRPr lang="en-US" altLang="ko-KR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3.6.1.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회원정보수정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3.6.1.1.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회원정보수정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모달팝업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휴대폰번호 변경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3.6.1.2.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회원정보수정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모달팝업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본인인증</a:t>
            </a:r>
            <a:endParaRPr lang="en-US" altLang="ko-KR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3.6.2.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모달팝업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변경</a:t>
            </a:r>
            <a:endParaRPr lang="en-US" altLang="ko-KR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3.6.3.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팝업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문의처 확인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75685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B62A61-8652-4171-A69C-D4B98074BD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54"/>
          <a:stretch/>
        </p:blipFill>
        <p:spPr>
          <a:xfrm>
            <a:off x="3446493" y="1054113"/>
            <a:ext cx="2106000" cy="51750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05AF40-1D8F-47BD-914E-43B9D255B3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70"/>
          <a:stretch/>
        </p:blipFill>
        <p:spPr>
          <a:xfrm>
            <a:off x="1080003" y="1079998"/>
            <a:ext cx="2106000" cy="4697998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마이페이지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56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Top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bar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우측 회원계정버튼 선택 시 제공되는 화면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defTabSz="938142">
              <a:spcAft>
                <a:spcPts val="300"/>
              </a:spcAft>
              <a:defRPr/>
            </a:pP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전체메뉴 화면에서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마이페이지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메뉴 선택 시 제공되는 화면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41558"/>
              </p:ext>
            </p:extLst>
          </p:nvPr>
        </p:nvGraphicFramePr>
        <p:xfrm>
          <a:off x="7920056" y="1642385"/>
          <a:ext cx="3960000" cy="459799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spc="-8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회원정보 영역</a:t>
                      </a:r>
                      <a:endParaRPr lang="en-US" altLang="ko-KR" sz="800" spc="-8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회원 이름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신청가능한 잔여신청일 정보 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1-1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spc="-8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회원정보수정 버튼</a:t>
                      </a:r>
                      <a:endParaRPr lang="en-US" altLang="ko-KR" sz="800" spc="-8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회원정보수정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 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1-2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spc="-8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비밀번호변경 버튼</a:t>
                      </a:r>
                      <a:endParaRPr lang="en-US" altLang="ko-KR" sz="800" kern="1200" spc="-8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비밀번호변경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 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spc="-8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최근신청현황 영역</a:t>
                      </a:r>
                      <a:endParaRPr lang="en-US" altLang="ko-KR" sz="800" kern="1200" spc="-8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신청인의 최근신청현황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건에 대한 진행현황 정보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미제출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건수 정보 제공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637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spc="-8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800" kern="1200" spc="-8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최근신청현황 보드</a:t>
                      </a:r>
                      <a:endParaRPr lang="en-US" altLang="ko-KR" sz="800" kern="1200" spc="-8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신청일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회차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결과정보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진행과정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이벤트 알림 제공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결과정보는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신청일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회차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)”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정보 우측에 표시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진행과정은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&lt;‘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신청상태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’-’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심사상태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’-’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지급상태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’&gt;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제공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: *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현재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진행단계까지만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정보 제공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이벤트 알림은 관리자의 자료보완요청 시에만 제공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보드영역 선택 시 해당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신청건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상세화면으로 이동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02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2-1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spc="-8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더보기</a:t>
                      </a:r>
                      <a:r>
                        <a:rPr lang="ko-KR" altLang="en-US" sz="800" kern="1200" spc="-8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버튼</a:t>
                      </a:r>
                      <a:endParaRPr lang="en-US" altLang="ko-KR" sz="800" kern="1200" spc="-8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선택 시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신청현황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화면으로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이동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344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spc="-8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나의문의현황</a:t>
                      </a:r>
                      <a:r>
                        <a:rPr lang="ko-KR" altLang="en-US" sz="800" kern="1200" spc="-8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영역</a:t>
                      </a:r>
                      <a:endParaRPr lang="en-US" altLang="ko-KR" sz="800" kern="1200" spc="-8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최근 심사결과문의 및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1:1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문의현황에 대한 정보 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심사결과문의의 경우 전체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문의건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: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신청자가 답변확인한 경우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미표출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1:1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문의 현황의 경우 등록일 기준 최신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건만 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: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문의가 없는 경우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등록한 문의가 없습니다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.’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문구 표시</a:t>
                      </a:r>
                      <a:endParaRPr lang="en-US" altLang="ko-KR" sz="800" strike="sngStrike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207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3-1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spc="-8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심사결과문의 보드</a:t>
                      </a:r>
                      <a:endParaRPr lang="en-US" altLang="ko-KR" sz="800" kern="1200" spc="-8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답변여부정보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질문내용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신청일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회차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심사결과 정보 제공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질문내용은 최대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줄 제공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영역초과 시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말줄임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처리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보드영역 선택 시 해당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신청건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상세화면으로 이동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084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3-2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spc="-8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최근 </a:t>
                      </a:r>
                      <a:r>
                        <a:rPr lang="en-US" altLang="ko-KR" sz="800" kern="1200" spc="-8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1:1</a:t>
                      </a:r>
                      <a:r>
                        <a:rPr lang="ko-KR" altLang="en-US" sz="800" kern="1200" spc="-8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문의 보드</a:t>
                      </a:r>
                      <a:endParaRPr lang="en-US" altLang="ko-KR" sz="800" kern="1200" spc="-8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답변여부정보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질문제목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등록일 정보 제공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제목은 최대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줄 제공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영역초과 시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말줄임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처리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보드영역 선택 시 해당 문의 상세화면으로 이동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756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3-3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spc="-8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1:1</a:t>
                      </a:r>
                      <a:r>
                        <a:rPr lang="ko-KR" altLang="en-US" sz="800" kern="1200" spc="-8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문의하기 버튼</a:t>
                      </a:r>
                      <a:endParaRPr lang="en-US" altLang="ko-KR" sz="800" kern="1200" spc="-8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선택 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고객센터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&gt; 1:1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문의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&gt;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등록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화면으로 이동</a:t>
                      </a:r>
                      <a:endParaRPr lang="en-US" altLang="ko-KR" sz="800" strike="sngStrike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079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spc="-8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문의처 확인 버튼</a:t>
                      </a:r>
                      <a:endParaRPr lang="en-US" altLang="ko-KR" sz="800" kern="1200" spc="-8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선택 시 팝업으로 해당 신청인 관할 보건소 문의번호 제공</a:t>
                      </a:r>
                      <a:endParaRPr lang="en-US" altLang="ko-KR" sz="800" strike="sngStrike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283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spc="-8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로그아웃 버튼</a:t>
                      </a:r>
                      <a:endParaRPr lang="en-US" altLang="ko-KR" sz="800" kern="1200" spc="-8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모바일 화면에서만 제공</a:t>
                      </a:r>
                      <a:endParaRPr lang="en-US" altLang="ko-KR" sz="800" strike="sngStrike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161679"/>
                  </a:ext>
                </a:extLst>
              </a:tr>
            </a:tbl>
          </a:graphicData>
        </a:graphic>
      </p:graphicFrame>
      <p:sp>
        <p:nvSpPr>
          <p:cNvPr id="27" name="Rectangle 127">
            <a:extLst>
              <a:ext uri="{FF2B5EF4-FFF2-40B4-BE49-F238E27FC236}">
                <a16:creationId xmlns:a16="http://schemas.microsoft.com/office/drawing/2014/main" id="{C5B903E3-F849-4256-9565-9D0501BE4FE3}"/>
              </a:ext>
            </a:extLst>
          </p:cNvPr>
          <p:cNvSpPr>
            <a:spLocks noChangeAspect="1"/>
          </p:cNvSpPr>
          <p:nvPr/>
        </p:nvSpPr>
        <p:spPr>
          <a:xfrm>
            <a:off x="1080003" y="1079998"/>
            <a:ext cx="2106000" cy="469799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3490F69-69C8-43E3-9F79-57D751B8A50C}"/>
              </a:ext>
            </a:extLst>
          </p:cNvPr>
          <p:cNvCxnSpPr>
            <a:cxnSpLocks/>
          </p:cNvCxnSpPr>
          <p:nvPr/>
        </p:nvCxnSpPr>
        <p:spPr>
          <a:xfrm>
            <a:off x="897071" y="1505697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8D42837-4CAA-48B3-BF97-A7FCC7CDB9DE}"/>
              </a:ext>
            </a:extLst>
          </p:cNvPr>
          <p:cNvCxnSpPr>
            <a:cxnSpLocks/>
          </p:cNvCxnSpPr>
          <p:nvPr/>
        </p:nvCxnSpPr>
        <p:spPr>
          <a:xfrm>
            <a:off x="897071" y="1870822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FBBC3BA-0757-4E32-8DC7-35981E31085B}"/>
              </a:ext>
            </a:extLst>
          </p:cNvPr>
          <p:cNvCxnSpPr>
            <a:cxnSpLocks/>
          </p:cNvCxnSpPr>
          <p:nvPr/>
        </p:nvCxnSpPr>
        <p:spPr>
          <a:xfrm>
            <a:off x="958983" y="1505697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F96EEA2-FE07-4FEA-BE18-81DD3EB1D640}"/>
              </a:ext>
            </a:extLst>
          </p:cNvPr>
          <p:cNvSpPr txBox="1"/>
          <p:nvPr/>
        </p:nvSpPr>
        <p:spPr>
          <a:xfrm>
            <a:off x="694582" y="1619009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DF32AAE-5CFD-4BC6-B442-A4878BF1BA04}"/>
              </a:ext>
            </a:extLst>
          </p:cNvPr>
          <p:cNvSpPr/>
          <p:nvPr/>
        </p:nvSpPr>
        <p:spPr>
          <a:xfrm>
            <a:off x="1180283" y="3025946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CFB0DE2-420B-4CB7-85A5-293F3F39DDC3}"/>
              </a:ext>
            </a:extLst>
          </p:cNvPr>
          <p:cNvSpPr/>
          <p:nvPr/>
        </p:nvSpPr>
        <p:spPr>
          <a:xfrm>
            <a:off x="958983" y="5684465"/>
            <a:ext cx="2374767" cy="2189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Rectangle 127">
            <a:extLst>
              <a:ext uri="{FF2B5EF4-FFF2-40B4-BE49-F238E27FC236}">
                <a16:creationId xmlns:a16="http://schemas.microsoft.com/office/drawing/2014/main" id="{F917F036-B853-4FA3-BFAE-B3F19C95E4B2}"/>
              </a:ext>
            </a:extLst>
          </p:cNvPr>
          <p:cNvSpPr>
            <a:spLocks noChangeAspect="1"/>
          </p:cNvSpPr>
          <p:nvPr/>
        </p:nvSpPr>
        <p:spPr>
          <a:xfrm>
            <a:off x="3446493" y="1079998"/>
            <a:ext cx="2106000" cy="469799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6326E5-A0DF-4EF4-B321-30096EF6DBBC}"/>
              </a:ext>
            </a:extLst>
          </p:cNvPr>
          <p:cNvSpPr/>
          <p:nvPr/>
        </p:nvSpPr>
        <p:spPr>
          <a:xfrm>
            <a:off x="3312109" y="962997"/>
            <a:ext cx="2374767" cy="2189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95771A-248C-481B-9533-FBF77FFB838B}"/>
              </a:ext>
            </a:extLst>
          </p:cNvPr>
          <p:cNvSpPr/>
          <p:nvPr/>
        </p:nvSpPr>
        <p:spPr>
          <a:xfrm>
            <a:off x="1033726" y="1919405"/>
            <a:ext cx="2198554" cy="1590998"/>
          </a:xfrm>
          <a:prstGeom prst="rect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0925145-BA68-43B5-95DC-FA58F3D55893}"/>
              </a:ext>
            </a:extLst>
          </p:cNvPr>
          <p:cNvSpPr/>
          <p:nvPr/>
        </p:nvSpPr>
        <p:spPr>
          <a:xfrm>
            <a:off x="2172712" y="3025946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C16E470-F09D-4E9F-9E68-1872711E5C6F}"/>
              </a:ext>
            </a:extLst>
          </p:cNvPr>
          <p:cNvSpPr/>
          <p:nvPr/>
        </p:nvSpPr>
        <p:spPr>
          <a:xfrm>
            <a:off x="945620" y="1829404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5C17D92-65F5-4946-AEE5-C25ADCFFBC39}"/>
              </a:ext>
            </a:extLst>
          </p:cNvPr>
          <p:cNvSpPr/>
          <p:nvPr/>
        </p:nvSpPr>
        <p:spPr>
          <a:xfrm>
            <a:off x="975226" y="3666934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6119233-D77F-479D-8217-B0D3339201C9}"/>
              </a:ext>
            </a:extLst>
          </p:cNvPr>
          <p:cNvSpPr/>
          <p:nvPr/>
        </p:nvSpPr>
        <p:spPr>
          <a:xfrm>
            <a:off x="2989877" y="3576743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2-1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C93B85C-14DC-48DE-AC8D-7DAB8C279095}"/>
              </a:ext>
            </a:extLst>
          </p:cNvPr>
          <p:cNvSpPr/>
          <p:nvPr/>
        </p:nvSpPr>
        <p:spPr>
          <a:xfrm>
            <a:off x="3343885" y="1650223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9E30B8D-B85E-42CF-A367-A70A756115E6}"/>
              </a:ext>
            </a:extLst>
          </p:cNvPr>
          <p:cNvSpPr/>
          <p:nvPr/>
        </p:nvSpPr>
        <p:spPr>
          <a:xfrm>
            <a:off x="3516525" y="192223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CD22E5D-618C-48B2-8E6F-C98E69EB7928}"/>
              </a:ext>
            </a:extLst>
          </p:cNvPr>
          <p:cNvSpPr/>
          <p:nvPr/>
        </p:nvSpPr>
        <p:spPr>
          <a:xfrm>
            <a:off x="3476164" y="4869948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109DFD1-2093-4D8C-ACE8-7FBDC8DDE500}"/>
              </a:ext>
            </a:extLst>
          </p:cNvPr>
          <p:cNvSpPr/>
          <p:nvPr/>
        </p:nvSpPr>
        <p:spPr>
          <a:xfrm>
            <a:off x="3476164" y="5233972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62972F-4BED-4470-BDCF-61E6D20BA93E}"/>
              </a:ext>
            </a:extLst>
          </p:cNvPr>
          <p:cNvSpPr txBox="1"/>
          <p:nvPr/>
        </p:nvSpPr>
        <p:spPr>
          <a:xfrm>
            <a:off x="1155226" y="5793920"/>
            <a:ext cx="188705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92075" indent="-92075">
              <a:buFont typeface="Arial" panose="020B0604020202020204" pitchFamily="34" charset="0"/>
              <a:buChar char="•"/>
            </a:pPr>
            <a:r>
              <a:rPr lang="ko-KR" altLang="en-US" sz="1000" kern="12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신청상태</a:t>
            </a:r>
            <a:r>
              <a:rPr lang="en-US" altLang="ko-KR" sz="1000" kern="12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ko-KR" altLang="en-US" sz="1000" kern="12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신청진행</a:t>
            </a:r>
            <a:r>
              <a:rPr lang="en-US" altLang="ko-KR" sz="1000" kern="12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, </a:t>
            </a:r>
            <a:r>
              <a:rPr lang="ko-KR" altLang="en-US" sz="1000" kern="12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신청완료</a:t>
            </a:r>
            <a:r>
              <a:rPr lang="en-US" altLang="ko-KR" sz="1000" kern="12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pPr marL="92075" indent="-92075">
              <a:buFont typeface="Arial" panose="020B0604020202020204" pitchFamily="34" charset="0"/>
              <a:buChar char="•"/>
            </a:pPr>
            <a:r>
              <a:rPr lang="ko-KR" altLang="en-US" sz="1000" kern="12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심사상태</a:t>
            </a:r>
            <a:r>
              <a:rPr lang="en-US" altLang="ko-KR" sz="1000" kern="12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ko-KR" altLang="en-US" sz="1000" kern="12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심사진행</a:t>
            </a:r>
            <a:r>
              <a:rPr lang="en-US" altLang="ko-KR" sz="1000" kern="12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, </a:t>
            </a:r>
            <a:r>
              <a:rPr lang="ko-KR" altLang="en-US" sz="1000" kern="12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심사완료</a:t>
            </a:r>
            <a:r>
              <a:rPr lang="en-US" altLang="ko-KR" sz="1000" kern="12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pPr marL="92075" indent="-92075">
              <a:buFont typeface="Arial" panose="020B0604020202020204" pitchFamily="34" charset="0"/>
              <a:buChar char="•"/>
            </a:pPr>
            <a:r>
              <a:rPr lang="ko-KR" altLang="en-US" sz="1000" kern="12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지급상태</a:t>
            </a:r>
            <a:r>
              <a:rPr lang="en-US" altLang="ko-KR" sz="1000" kern="12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ko-KR" altLang="en-US" sz="1000" kern="12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지급준비</a:t>
            </a:r>
            <a:r>
              <a:rPr lang="en-US" altLang="ko-KR" sz="1000" kern="12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, </a:t>
            </a:r>
            <a:r>
              <a:rPr lang="ko-KR" altLang="en-US" sz="1000" kern="12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지급완료</a:t>
            </a:r>
            <a:r>
              <a:rPr lang="en-US" altLang="ko-KR" sz="1000" kern="12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lang="ko-KR" altLang="en-US" sz="10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89D8D22-4F7B-4521-8337-D03043BC2DBE}"/>
              </a:ext>
            </a:extLst>
          </p:cNvPr>
          <p:cNvSpPr/>
          <p:nvPr/>
        </p:nvSpPr>
        <p:spPr>
          <a:xfrm>
            <a:off x="1163435" y="4368458"/>
            <a:ext cx="1946478" cy="248486"/>
          </a:xfrm>
          <a:prstGeom prst="rect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7FB71AEE-E01F-4465-933E-A62F60D067A9}"/>
              </a:ext>
            </a:extLst>
          </p:cNvPr>
          <p:cNvCxnSpPr>
            <a:cxnSpLocks/>
            <a:stCxn id="60" idx="1"/>
            <a:endCxn id="59" idx="1"/>
          </p:cNvCxnSpPr>
          <p:nvPr/>
        </p:nvCxnSpPr>
        <p:spPr>
          <a:xfrm rot="10800000" flipV="1">
            <a:off x="1155227" y="4492701"/>
            <a:ext cx="8209" cy="1578218"/>
          </a:xfrm>
          <a:prstGeom prst="bentConnector3">
            <a:avLst>
              <a:gd name="adj1" fmla="val 288474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337AE3-F6C5-4570-8B17-ABC58FD616DE}"/>
              </a:ext>
            </a:extLst>
          </p:cNvPr>
          <p:cNvSpPr/>
          <p:nvPr/>
        </p:nvSpPr>
        <p:spPr>
          <a:xfrm>
            <a:off x="5019675" y="1688259"/>
            <a:ext cx="480736" cy="23113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7E71681-A05B-4560-829B-DB62D701C2FD}"/>
              </a:ext>
            </a:extLst>
          </p:cNvPr>
          <p:cNvSpPr/>
          <p:nvPr/>
        </p:nvSpPr>
        <p:spPr>
          <a:xfrm>
            <a:off x="3516525" y="2702342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6911E19-FDA0-4B9E-9F88-959F076DB5F7}"/>
              </a:ext>
            </a:extLst>
          </p:cNvPr>
          <p:cNvSpPr/>
          <p:nvPr/>
        </p:nvSpPr>
        <p:spPr>
          <a:xfrm>
            <a:off x="3516525" y="3482449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60BA0C3-54E3-4F28-ACA0-375C89764352}"/>
              </a:ext>
            </a:extLst>
          </p:cNvPr>
          <p:cNvSpPr/>
          <p:nvPr/>
        </p:nvSpPr>
        <p:spPr>
          <a:xfrm>
            <a:off x="7920056" y="788227"/>
            <a:ext cx="1224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U_MY_000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6877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AF35D9A-775F-4CA4-AB6E-B7BCD2FB3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50"/>
          <a:stretch/>
        </p:blipFill>
        <p:spPr>
          <a:xfrm>
            <a:off x="3446493" y="1079997"/>
            <a:ext cx="2106000" cy="45690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529A54-3BA9-421E-B27E-5495B13FBB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52"/>
          <a:stretch/>
        </p:blipFill>
        <p:spPr>
          <a:xfrm>
            <a:off x="1080003" y="1079998"/>
            <a:ext cx="2106000" cy="3799108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3.6.1. </a:t>
            </a:r>
            <a:r>
              <a:rPr lang="ko-KR" altLang="en-US" dirty="0"/>
              <a:t>마이페이지</a:t>
            </a:r>
            <a:r>
              <a:rPr lang="en-US" altLang="ko-KR" dirty="0"/>
              <a:t>_</a:t>
            </a:r>
            <a:r>
              <a:rPr lang="ko-KR" altLang="en-US" dirty="0"/>
              <a:t>회원정보수정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9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마이페이지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화면에서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회원정보수정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선택 시 제공되는 화면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037894"/>
              </p:ext>
            </p:extLst>
          </p:nvPr>
        </p:nvGraphicFramePr>
        <p:xfrm>
          <a:off x="7920056" y="1642385"/>
          <a:ext cx="3960000" cy="396544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spc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회원기본정보 영역</a:t>
                      </a:r>
                      <a:endParaRPr lang="en-US" altLang="ko-KR" sz="800" spc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회원가입 시 수집한 기본정보 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spc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800" spc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아이디</a:t>
                      </a:r>
                      <a:endParaRPr lang="en-US" altLang="ko-KR" sz="800" spc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일반계정의 경우 아이디 정보 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•SNS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간편가입 계정의 경우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en-US" altLang="ko-KR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sns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계정 연동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문구 표시 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100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spc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spc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</a:t>
                      </a:r>
                      <a:r>
                        <a:rPr lang="en-US" altLang="ko-KR" sz="800" kern="1200" spc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800" kern="1200" spc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변경버튼</a:t>
                      </a:r>
                      <a:endParaRPr lang="en-US" altLang="ko-KR" sz="800" kern="1200" spc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선택 시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 변경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 제공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spc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spc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휴대폰번호</a:t>
                      </a:r>
                      <a:r>
                        <a:rPr lang="en-US" altLang="ko-KR" sz="800" kern="1200" spc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800" kern="1200" spc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변경 버튼</a:t>
                      </a:r>
                      <a:endParaRPr lang="en-US" altLang="ko-KR" sz="800" kern="1200" spc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선택 시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휴대폰번호 변경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팝업 제공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휴대폰번호 인증 절차 필수 수행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637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spc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본인인증으로 수정</a:t>
                      </a:r>
                      <a:endParaRPr lang="en-US" altLang="ko-KR" sz="800" kern="1200" spc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•[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본인인증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을 통해 수집한 데이터로 기본정보 수정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이름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휴대폰번호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생일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성별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02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spc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회원부가정보 영역</a:t>
                      </a:r>
                      <a:endParaRPr lang="en-US" altLang="ko-KR" sz="800" kern="1200" spc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회원이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직접입력하는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부가정보 영역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이메일주소는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아이디 데이터 표출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수정가능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최초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 신청완료시 다음 항목 회원정보로 저장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수정가능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전화번호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주소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은행명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계좌번호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본인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계좌의 경우 반드시 본인계좌인증 필요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[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신청하기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신청서 작성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의 계좌정보와 동일 기능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344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spc="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회원탈퇴하기</a:t>
                      </a:r>
                      <a:r>
                        <a:rPr lang="ko-KR" altLang="en-US" sz="800" kern="1200" spc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버튼</a:t>
                      </a:r>
                      <a:endParaRPr lang="en-US" altLang="ko-KR" sz="800" kern="1200" spc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선택 시 회원탈퇴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확인팝업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제공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탈퇴완료 시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자동로그아웃되고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메인화면으로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이동</a:t>
                      </a:r>
                      <a:endParaRPr lang="en-US" altLang="ko-KR" sz="800" strike="sngStrike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spc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저장하기 버튼</a:t>
                      </a:r>
                      <a:endParaRPr lang="en-US" altLang="ko-KR" sz="800" kern="1200" spc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선택 시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회원정보 저장되고 완료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Alert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제공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537226"/>
                  </a:ext>
                </a:extLst>
              </a:tr>
            </a:tbl>
          </a:graphicData>
        </a:graphic>
      </p:graphicFrame>
      <p:sp>
        <p:nvSpPr>
          <p:cNvPr id="27" name="Rectangle 127">
            <a:extLst>
              <a:ext uri="{FF2B5EF4-FFF2-40B4-BE49-F238E27FC236}">
                <a16:creationId xmlns:a16="http://schemas.microsoft.com/office/drawing/2014/main" id="{C5B903E3-F849-4256-9565-9D0501BE4FE3}"/>
              </a:ext>
            </a:extLst>
          </p:cNvPr>
          <p:cNvSpPr>
            <a:spLocks noChangeAspect="1"/>
          </p:cNvSpPr>
          <p:nvPr/>
        </p:nvSpPr>
        <p:spPr>
          <a:xfrm>
            <a:off x="1080003" y="1079999"/>
            <a:ext cx="2106000" cy="3890876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3490F69-69C8-43E3-9F79-57D751B8A50C}"/>
              </a:ext>
            </a:extLst>
          </p:cNvPr>
          <p:cNvCxnSpPr>
            <a:cxnSpLocks/>
          </p:cNvCxnSpPr>
          <p:nvPr/>
        </p:nvCxnSpPr>
        <p:spPr>
          <a:xfrm>
            <a:off x="897071" y="1505697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8D42837-4CAA-48B3-BF97-A7FCC7CDB9DE}"/>
              </a:ext>
            </a:extLst>
          </p:cNvPr>
          <p:cNvCxnSpPr>
            <a:cxnSpLocks/>
          </p:cNvCxnSpPr>
          <p:nvPr/>
        </p:nvCxnSpPr>
        <p:spPr>
          <a:xfrm>
            <a:off x="897071" y="1870822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FBBC3BA-0757-4E32-8DC7-35981E31085B}"/>
              </a:ext>
            </a:extLst>
          </p:cNvPr>
          <p:cNvCxnSpPr>
            <a:cxnSpLocks/>
          </p:cNvCxnSpPr>
          <p:nvPr/>
        </p:nvCxnSpPr>
        <p:spPr>
          <a:xfrm>
            <a:off x="958983" y="1505697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F96EEA2-FE07-4FEA-BE18-81DD3EB1D640}"/>
              </a:ext>
            </a:extLst>
          </p:cNvPr>
          <p:cNvSpPr txBox="1"/>
          <p:nvPr/>
        </p:nvSpPr>
        <p:spPr>
          <a:xfrm>
            <a:off x="694582" y="1619009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CFB0DE2-420B-4CB7-85A5-293F3F39DDC3}"/>
              </a:ext>
            </a:extLst>
          </p:cNvPr>
          <p:cNvSpPr/>
          <p:nvPr/>
        </p:nvSpPr>
        <p:spPr>
          <a:xfrm>
            <a:off x="958983" y="4879107"/>
            <a:ext cx="2374767" cy="2189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Rectangle 127">
            <a:extLst>
              <a:ext uri="{FF2B5EF4-FFF2-40B4-BE49-F238E27FC236}">
                <a16:creationId xmlns:a16="http://schemas.microsoft.com/office/drawing/2014/main" id="{F917F036-B853-4FA3-BFAE-B3F19C95E4B2}"/>
              </a:ext>
            </a:extLst>
          </p:cNvPr>
          <p:cNvSpPr>
            <a:spLocks noChangeAspect="1"/>
          </p:cNvSpPr>
          <p:nvPr/>
        </p:nvSpPr>
        <p:spPr>
          <a:xfrm>
            <a:off x="3446493" y="1079998"/>
            <a:ext cx="2106000" cy="4569093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6326E5-A0DF-4EF4-B321-30096EF6DBBC}"/>
              </a:ext>
            </a:extLst>
          </p:cNvPr>
          <p:cNvSpPr/>
          <p:nvPr/>
        </p:nvSpPr>
        <p:spPr>
          <a:xfrm>
            <a:off x="3312109" y="962997"/>
            <a:ext cx="2374767" cy="21891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5C17D92-65F5-4946-AEE5-C25ADCFFBC39}"/>
              </a:ext>
            </a:extLst>
          </p:cNvPr>
          <p:cNvSpPr/>
          <p:nvPr/>
        </p:nvSpPr>
        <p:spPr>
          <a:xfrm>
            <a:off x="1574496" y="2662772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CD22E5D-618C-48B2-8E6F-C98E69EB7928}"/>
              </a:ext>
            </a:extLst>
          </p:cNvPr>
          <p:cNvSpPr/>
          <p:nvPr/>
        </p:nvSpPr>
        <p:spPr>
          <a:xfrm>
            <a:off x="3374107" y="4623202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109DFD1-2093-4D8C-ACE8-7FBDC8DDE500}"/>
              </a:ext>
            </a:extLst>
          </p:cNvPr>
          <p:cNvSpPr/>
          <p:nvPr/>
        </p:nvSpPr>
        <p:spPr>
          <a:xfrm>
            <a:off x="3476164" y="5092913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1FE2F30-B625-40F1-8910-9B8AEB0A6EE4}"/>
              </a:ext>
            </a:extLst>
          </p:cNvPr>
          <p:cNvSpPr/>
          <p:nvPr/>
        </p:nvSpPr>
        <p:spPr>
          <a:xfrm>
            <a:off x="1111572" y="4093671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AD0F26-3AC6-4770-B593-554F192A58C8}"/>
              </a:ext>
            </a:extLst>
          </p:cNvPr>
          <p:cNvSpPr/>
          <p:nvPr/>
        </p:nvSpPr>
        <p:spPr>
          <a:xfrm>
            <a:off x="3395756" y="1441225"/>
            <a:ext cx="2198554" cy="3012660"/>
          </a:xfrm>
          <a:prstGeom prst="rect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5D50A3C-DC8C-4615-9706-38155EAF049E}"/>
              </a:ext>
            </a:extLst>
          </p:cNvPr>
          <p:cNvSpPr/>
          <p:nvPr/>
        </p:nvSpPr>
        <p:spPr>
          <a:xfrm>
            <a:off x="3356493" y="1384678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FB07CB3-C0F2-4428-B6EF-E2C05E32537A}"/>
              </a:ext>
            </a:extLst>
          </p:cNvPr>
          <p:cNvSpPr/>
          <p:nvPr/>
        </p:nvSpPr>
        <p:spPr>
          <a:xfrm>
            <a:off x="1033726" y="2123910"/>
            <a:ext cx="2198554" cy="1934387"/>
          </a:xfrm>
          <a:prstGeom prst="rect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C16E470-F09D-4E9F-9E68-1872711E5C6F}"/>
              </a:ext>
            </a:extLst>
          </p:cNvPr>
          <p:cNvSpPr/>
          <p:nvPr/>
        </p:nvSpPr>
        <p:spPr>
          <a:xfrm>
            <a:off x="975226" y="2032499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9C3D5AC-092C-43F7-9A43-48352A204153}"/>
              </a:ext>
            </a:extLst>
          </p:cNvPr>
          <p:cNvSpPr/>
          <p:nvPr/>
        </p:nvSpPr>
        <p:spPr>
          <a:xfrm>
            <a:off x="991909" y="2433739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5327937-F02F-404C-8838-1059EAC7101A}"/>
              </a:ext>
            </a:extLst>
          </p:cNvPr>
          <p:cNvSpPr/>
          <p:nvPr/>
        </p:nvSpPr>
        <p:spPr>
          <a:xfrm>
            <a:off x="2193620" y="3189433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482C6C47-92EB-4A3B-9E7F-8901EC539A17}"/>
              </a:ext>
            </a:extLst>
          </p:cNvPr>
          <p:cNvGrpSpPr/>
          <p:nvPr/>
        </p:nvGrpSpPr>
        <p:grpSpPr>
          <a:xfrm>
            <a:off x="5821260" y="1310494"/>
            <a:ext cx="1638000" cy="754804"/>
            <a:chOff x="3872208" y="3016529"/>
            <a:chExt cx="1638000" cy="754804"/>
          </a:xfrm>
        </p:grpSpPr>
        <p:sp>
          <p:nvSpPr>
            <p:cNvPr id="68" name="직사각형 603">
              <a:extLst>
                <a:ext uri="{FF2B5EF4-FFF2-40B4-BE49-F238E27FC236}">
                  <a16:creationId xmlns:a16="http://schemas.microsoft.com/office/drawing/2014/main" id="{E51D499D-FA92-49E8-B3BB-F65A38895B9D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회원탈퇴 후 동일계정으로 재가입 불가능하며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이전신청내역을 복구 할 수 없습니다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69" name="직사각형 609">
              <a:extLst>
                <a:ext uri="{FF2B5EF4-FFF2-40B4-BE49-F238E27FC236}">
                  <a16:creationId xmlns:a16="http://schemas.microsoft.com/office/drawing/2014/main" id="{DE05B539-4D94-4FD6-AF66-FE0CFD795056}"/>
                </a:ext>
              </a:extLst>
            </p:cNvPr>
            <p:cNvSpPr/>
            <p:nvPr/>
          </p:nvSpPr>
          <p:spPr>
            <a:xfrm>
              <a:off x="4686300" y="3519333"/>
              <a:ext cx="823907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0" name="직사각형 609">
              <a:extLst>
                <a:ext uri="{FF2B5EF4-FFF2-40B4-BE49-F238E27FC236}">
                  <a16:creationId xmlns:a16="http://schemas.microsoft.com/office/drawing/2014/main" id="{E11DE74E-07B8-4C25-A6E0-D46E28275661}"/>
                </a:ext>
              </a:extLst>
            </p:cNvPr>
            <p:cNvSpPr/>
            <p:nvPr/>
          </p:nvSpPr>
          <p:spPr>
            <a:xfrm>
              <a:off x="3872208" y="3519333"/>
              <a:ext cx="823907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취소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D991AC22-0736-4FAD-89BE-1EBBDFE9828B}"/>
              </a:ext>
            </a:extLst>
          </p:cNvPr>
          <p:cNvSpPr txBox="1"/>
          <p:nvPr/>
        </p:nvSpPr>
        <p:spPr>
          <a:xfrm>
            <a:off x="5821260" y="1114681"/>
            <a:ext cx="1008289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6.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회원탈퇴 </a:t>
            </a:r>
            <a:r>
              <a:rPr lang="ko-KR" altLang="en-US" sz="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확인팝업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27DDFF8-6A8A-44C3-899C-C50A69E3759E}"/>
              </a:ext>
            </a:extLst>
          </p:cNvPr>
          <p:cNvSpPr txBox="1"/>
          <p:nvPr/>
        </p:nvSpPr>
        <p:spPr>
          <a:xfrm>
            <a:off x="5821260" y="2138001"/>
            <a:ext cx="1457130" cy="714793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취소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탈퇴처리 후 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자동로그아웃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메인화면으로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471B185-97C3-4FD6-847E-1797C76886BF}"/>
              </a:ext>
            </a:extLst>
          </p:cNvPr>
          <p:cNvGrpSpPr/>
          <p:nvPr/>
        </p:nvGrpSpPr>
        <p:grpSpPr>
          <a:xfrm>
            <a:off x="5821260" y="3323797"/>
            <a:ext cx="1638000" cy="754804"/>
            <a:chOff x="3872208" y="3016529"/>
            <a:chExt cx="1638000" cy="754804"/>
          </a:xfrm>
        </p:grpSpPr>
        <p:sp>
          <p:nvSpPr>
            <p:cNvPr id="79" name="직사각형 603">
              <a:extLst>
                <a:ext uri="{FF2B5EF4-FFF2-40B4-BE49-F238E27FC236}">
                  <a16:creationId xmlns:a16="http://schemas.microsoft.com/office/drawing/2014/main" id="{BF51286D-2C9B-4BFA-BF66-A18CB379281A}"/>
                </a:ext>
              </a:extLst>
            </p:cNvPr>
            <p:cNvSpPr/>
            <p:nvPr/>
          </p:nvSpPr>
          <p:spPr>
            <a:xfrm>
              <a:off x="3872208" y="3016529"/>
              <a:ext cx="1638000" cy="5028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>
              <a:no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회원정보가 수정되었습니다</a:t>
              </a:r>
              <a:r>
                <a:rPr lang="en-US" altLang="ko-KR" sz="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80" name="직사각형 609">
              <a:extLst>
                <a:ext uri="{FF2B5EF4-FFF2-40B4-BE49-F238E27FC236}">
                  <a16:creationId xmlns:a16="http://schemas.microsoft.com/office/drawing/2014/main" id="{68A20A33-4F9A-4023-AD52-34C65B767128}"/>
                </a:ext>
              </a:extLst>
            </p:cNvPr>
            <p:cNvSpPr/>
            <p:nvPr/>
          </p:nvSpPr>
          <p:spPr>
            <a:xfrm>
              <a:off x="3872208" y="3519333"/>
              <a:ext cx="1638000" cy="25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altLang="ko-KR" sz="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A3B8011-A95F-4292-A55A-CCFC8111FDE6}"/>
              </a:ext>
            </a:extLst>
          </p:cNvPr>
          <p:cNvSpPr txBox="1"/>
          <p:nvPr/>
        </p:nvSpPr>
        <p:spPr>
          <a:xfrm>
            <a:off x="5821260" y="3127984"/>
            <a:ext cx="815929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 7. </a:t>
            </a:r>
            <a:r>
              <a:rPr lang="ko-KR" altLang="en-US" sz="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저장완료 팝업</a:t>
            </a:r>
            <a:endParaRPr lang="en-US" altLang="ko-KR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9C22025-7BBB-4F2A-B800-46AF2C6ECD70}"/>
              </a:ext>
            </a:extLst>
          </p:cNvPr>
          <p:cNvSpPr txBox="1"/>
          <p:nvPr/>
        </p:nvSpPr>
        <p:spPr>
          <a:xfrm>
            <a:off x="5821260" y="4151304"/>
            <a:ext cx="1362552" cy="268517"/>
          </a:xfrm>
          <a:prstGeom prst="rect">
            <a:avLst/>
          </a:prstGeom>
          <a:noFill/>
        </p:spPr>
        <p:txBody>
          <a:bodyPr wrap="none" lIns="0" tIns="72000" rIns="0" bIns="72000" rtlCol="0">
            <a:spAutoFit/>
          </a:bodyPr>
          <a:lstStyle>
            <a:defPPr>
              <a:defRPr lang="ko-KR"/>
            </a:defPPr>
          </a:lstStyle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 시 팝업 종료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82499182-2868-46CC-A40D-2E7186853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6117" y="2586292"/>
            <a:ext cx="1800000" cy="2306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29C4FC0-C3E4-4F11-9657-D4538882BC8B}"/>
              </a:ext>
            </a:extLst>
          </p:cNvPr>
          <p:cNvSpPr/>
          <p:nvPr/>
        </p:nvSpPr>
        <p:spPr>
          <a:xfrm>
            <a:off x="1844423" y="2549865"/>
            <a:ext cx="514347" cy="180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CE160D0-F091-443D-89E8-C1394A927014}"/>
              </a:ext>
            </a:extLst>
          </p:cNvPr>
          <p:cNvSpPr/>
          <p:nvPr/>
        </p:nvSpPr>
        <p:spPr>
          <a:xfrm>
            <a:off x="7920056" y="788227"/>
            <a:ext cx="1224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U_MY_001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9726736-EFD4-488C-BE89-5C3E7E416F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36117" y="2876208"/>
            <a:ext cx="1800000" cy="23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663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5B188126-7969-423E-B180-47040D5B36D5}"/>
              </a:ext>
            </a:extLst>
          </p:cNvPr>
          <p:cNvSpPr/>
          <p:nvPr/>
        </p:nvSpPr>
        <p:spPr>
          <a:xfrm>
            <a:off x="1080003" y="1080000"/>
            <a:ext cx="2106000" cy="3744000"/>
          </a:xfrm>
          <a:prstGeom prst="rect">
            <a:avLst/>
          </a:prstGeom>
          <a:solidFill>
            <a:srgbClr val="7F7F7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3.6.1.1. </a:t>
            </a:r>
            <a:r>
              <a:rPr lang="ko-KR" altLang="en-US" dirty="0"/>
              <a:t>마이페이지</a:t>
            </a:r>
            <a:r>
              <a:rPr lang="en-US" altLang="ko-KR" dirty="0"/>
              <a:t>_</a:t>
            </a:r>
            <a:r>
              <a:rPr lang="ko-KR" altLang="en-US" dirty="0"/>
              <a:t>회원정보수정</a:t>
            </a:r>
            <a:r>
              <a:rPr lang="en-US" altLang="ko-KR" dirty="0"/>
              <a:t>_</a:t>
            </a:r>
            <a:r>
              <a:rPr lang="ko-KR" altLang="en-US" dirty="0" err="1"/>
              <a:t>모달팝업</a:t>
            </a:r>
            <a:r>
              <a:rPr lang="en-US" altLang="ko-KR" dirty="0"/>
              <a:t>: </a:t>
            </a:r>
            <a:r>
              <a:rPr lang="ko-KR" altLang="en-US" dirty="0"/>
              <a:t>휴대폰번호 변경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9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회원정보수정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화면에서 휴대폰번호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변경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선택 시 제공되는 팝업화면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466525"/>
              </p:ext>
            </p:extLst>
          </p:nvPr>
        </p:nvGraphicFramePr>
        <p:xfrm>
          <a:off x="7920056" y="1642385"/>
          <a:ext cx="3960000" cy="256866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휴대폰번호 입력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숫자만 입력가능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 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키패드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제공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1-1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인증요청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인증번호 입력한 휴대폰번호로 전송 후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‘010-1111-1111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인증번호를 전송하였습니다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휴대폰번호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미입력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휴대폰번호를 입력해주세요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280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1-2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인증번호 입력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•3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분이내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입력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초과 시 인증번호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재요청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입력필드 하단에 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‘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시간초과되어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재인증요청 해주세요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9368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취소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팝업종료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5211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확인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인증된 휴대폰번호로 정보 수정 후 팝업 종료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인증 실패한 경우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인증된 휴대폰번호가 아닙니다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인증번호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미일치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경우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인증번호 입력 필드 하단에 제공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‘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인증번호가 일치하지 않습니다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956549"/>
                  </a:ext>
                </a:extLst>
              </a:tr>
            </a:tbl>
          </a:graphicData>
        </a:graphic>
      </p:graphicFrame>
      <p:sp>
        <p:nvSpPr>
          <p:cNvPr id="51" name="Rectangle 127">
            <a:extLst>
              <a:ext uri="{FF2B5EF4-FFF2-40B4-BE49-F238E27FC236}">
                <a16:creationId xmlns:a16="http://schemas.microsoft.com/office/drawing/2014/main" id="{FFFDEA16-CC30-46CD-AAF2-1D0B9A3D35B0}"/>
              </a:ext>
            </a:extLst>
          </p:cNvPr>
          <p:cNvSpPr>
            <a:spLocks noChangeAspect="1"/>
          </p:cNvSpPr>
          <p:nvPr/>
        </p:nvSpPr>
        <p:spPr>
          <a:xfrm>
            <a:off x="1080003" y="1072454"/>
            <a:ext cx="2106000" cy="3751546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9615E23A-F6FB-456F-8DD0-DB8FD145C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3003" y="1792289"/>
            <a:ext cx="1800000" cy="2311875"/>
          </a:xfrm>
          <a:prstGeom prst="rect">
            <a:avLst/>
          </a:prstGeom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id="{9FEF7060-6244-4BDC-B284-3B81BE517E8B}"/>
              </a:ext>
            </a:extLst>
          </p:cNvPr>
          <p:cNvSpPr/>
          <p:nvPr/>
        </p:nvSpPr>
        <p:spPr>
          <a:xfrm>
            <a:off x="1143003" y="2209200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07D4BB1-3AE0-4AED-972E-592128E43262}"/>
              </a:ext>
            </a:extLst>
          </p:cNvPr>
          <p:cNvSpPr/>
          <p:nvPr/>
        </p:nvSpPr>
        <p:spPr>
          <a:xfrm>
            <a:off x="1233003" y="3587944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831AE1-0796-431A-AE0B-C5BD5DEA47AD}"/>
              </a:ext>
            </a:extLst>
          </p:cNvPr>
          <p:cNvSpPr/>
          <p:nvPr/>
        </p:nvSpPr>
        <p:spPr>
          <a:xfrm>
            <a:off x="2206934" y="3587944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74BF8B-130F-4168-8435-74D6087C9D18}"/>
              </a:ext>
            </a:extLst>
          </p:cNvPr>
          <p:cNvSpPr/>
          <p:nvPr/>
        </p:nvSpPr>
        <p:spPr>
          <a:xfrm>
            <a:off x="1220981" y="2768227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BD3459-D963-4493-A929-123D22B325E6}"/>
              </a:ext>
            </a:extLst>
          </p:cNvPr>
          <p:cNvSpPr/>
          <p:nvPr/>
        </p:nvSpPr>
        <p:spPr>
          <a:xfrm>
            <a:off x="7920056" y="788227"/>
            <a:ext cx="1224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U_MY_001-2p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238951F-3A05-4A2E-9D3A-3B4D061423D0}"/>
              </a:ext>
            </a:extLst>
          </p:cNvPr>
          <p:cNvSpPr/>
          <p:nvPr/>
        </p:nvSpPr>
        <p:spPr>
          <a:xfrm>
            <a:off x="1220981" y="3139913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0441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5B188126-7969-423E-B180-47040D5B36D5}"/>
              </a:ext>
            </a:extLst>
          </p:cNvPr>
          <p:cNvSpPr/>
          <p:nvPr/>
        </p:nvSpPr>
        <p:spPr>
          <a:xfrm>
            <a:off x="1080003" y="1080000"/>
            <a:ext cx="2106000" cy="3744000"/>
          </a:xfrm>
          <a:prstGeom prst="rect">
            <a:avLst/>
          </a:prstGeom>
          <a:solidFill>
            <a:srgbClr val="7F7F7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1B0D75F-9E24-4B26-8AB7-9D6F8E357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3003" y="1720125"/>
            <a:ext cx="1800000" cy="246375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3.6.1.2. </a:t>
            </a:r>
            <a:r>
              <a:rPr lang="ko-KR" altLang="en-US" dirty="0"/>
              <a:t>마이페이지</a:t>
            </a:r>
            <a:r>
              <a:rPr lang="en-US" altLang="ko-KR" dirty="0"/>
              <a:t>_</a:t>
            </a:r>
            <a:r>
              <a:rPr lang="ko-KR" altLang="en-US" dirty="0"/>
              <a:t>회원정보수정</a:t>
            </a:r>
            <a:r>
              <a:rPr lang="en-US" altLang="ko-KR" dirty="0"/>
              <a:t>_</a:t>
            </a:r>
            <a:r>
              <a:rPr lang="ko-KR" altLang="en-US" dirty="0" err="1"/>
              <a:t>모달팝업</a:t>
            </a:r>
            <a:r>
              <a:rPr lang="en-US" altLang="ko-KR" dirty="0"/>
              <a:t>: </a:t>
            </a:r>
            <a:r>
              <a:rPr lang="ko-KR" altLang="en-US" dirty="0"/>
              <a:t>본인인증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9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회원정보수정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화면에서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본인인증으로 수정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선택 시 제공되는 팝업화면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83306"/>
              </p:ext>
            </p:extLst>
          </p:nvPr>
        </p:nvGraphicFramePr>
        <p:xfrm>
          <a:off x="7920056" y="1642385"/>
          <a:ext cx="3960000" cy="125782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아이핀 인증하기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아이핀 서비스 화면 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아이핀 본인인증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API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연동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휴대폰 본인인증하기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본인인증 서비스 화면 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휴대폰 본인인증 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API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연동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936847"/>
                  </a:ext>
                </a:extLst>
              </a:tr>
              <a:tr h="216000">
                <a:tc gridSpan="3"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*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본인인증 후 수집정보 회원정보로 저장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   -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이름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휴대폰번호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생일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성별</a:t>
                      </a: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521127"/>
                  </a:ext>
                </a:extLst>
              </a:tr>
            </a:tbl>
          </a:graphicData>
        </a:graphic>
      </p:graphicFrame>
      <p:sp>
        <p:nvSpPr>
          <p:cNvPr id="51" name="Rectangle 127">
            <a:extLst>
              <a:ext uri="{FF2B5EF4-FFF2-40B4-BE49-F238E27FC236}">
                <a16:creationId xmlns:a16="http://schemas.microsoft.com/office/drawing/2014/main" id="{FFFDEA16-CC30-46CD-AAF2-1D0B9A3D35B0}"/>
              </a:ext>
            </a:extLst>
          </p:cNvPr>
          <p:cNvSpPr>
            <a:spLocks noChangeAspect="1"/>
          </p:cNvSpPr>
          <p:nvPr/>
        </p:nvSpPr>
        <p:spPr>
          <a:xfrm>
            <a:off x="1080003" y="1072454"/>
            <a:ext cx="2106000" cy="3751546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FEF7060-6244-4BDC-B284-3B81BE517E8B}"/>
              </a:ext>
            </a:extLst>
          </p:cNvPr>
          <p:cNvSpPr/>
          <p:nvPr/>
        </p:nvSpPr>
        <p:spPr>
          <a:xfrm>
            <a:off x="1369222" y="233302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07D4BB1-3AE0-4AED-972E-592128E43262}"/>
              </a:ext>
            </a:extLst>
          </p:cNvPr>
          <p:cNvSpPr/>
          <p:nvPr/>
        </p:nvSpPr>
        <p:spPr>
          <a:xfrm>
            <a:off x="1369222" y="2810213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5183D8-AB73-4354-A507-77699D8734DD}"/>
              </a:ext>
            </a:extLst>
          </p:cNvPr>
          <p:cNvSpPr/>
          <p:nvPr/>
        </p:nvSpPr>
        <p:spPr>
          <a:xfrm>
            <a:off x="7920056" y="788227"/>
            <a:ext cx="1224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U_MY_001-3p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45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5B188126-7969-423E-B180-47040D5B36D5}"/>
              </a:ext>
            </a:extLst>
          </p:cNvPr>
          <p:cNvSpPr/>
          <p:nvPr/>
        </p:nvSpPr>
        <p:spPr>
          <a:xfrm>
            <a:off x="1080003" y="1080000"/>
            <a:ext cx="2106000" cy="3744000"/>
          </a:xfrm>
          <a:prstGeom prst="rect">
            <a:avLst/>
          </a:prstGeom>
          <a:solidFill>
            <a:srgbClr val="7F7F7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8C88D81D-B9A6-4F36-8317-53BE79E8E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3003" y="1796063"/>
            <a:ext cx="1800000" cy="231187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3.6.2. </a:t>
            </a:r>
            <a:r>
              <a:rPr lang="ko-KR" altLang="en-US" dirty="0"/>
              <a:t>마이페이지</a:t>
            </a:r>
            <a:r>
              <a:rPr lang="en-US" altLang="ko-KR" dirty="0"/>
              <a:t>_</a:t>
            </a:r>
            <a:r>
              <a:rPr lang="ko-KR" altLang="en-US" dirty="0" err="1"/>
              <a:t>모달팝업</a:t>
            </a:r>
            <a:r>
              <a:rPr lang="en-US" altLang="ko-KR" dirty="0"/>
              <a:t>: </a:t>
            </a:r>
            <a:r>
              <a:rPr lang="ko-KR" altLang="en-US" dirty="0"/>
              <a:t>비밀번호 변경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9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마이페이지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화면에서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비밀번호변경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선택 시 제공되는 팝업화면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309114"/>
              </p:ext>
            </p:extLst>
          </p:nvPr>
        </p:nvGraphicFramePr>
        <p:xfrm>
          <a:off x="7920056" y="1642385"/>
          <a:ext cx="3960000" cy="389697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비밀번호 재발급영역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본인인증 성공 시 회원정보가 확인된 경우에 한하여 비밀번호 재발급 화면 제공</a:t>
                      </a:r>
                      <a:endParaRPr lang="en-US" altLang="ko-KR" sz="800" kern="1200" spc="-5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새비밀번호</a:t>
                      </a: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새비밀번호 확인 </a:t>
                      </a:r>
                      <a:r>
                        <a:rPr lang="ko-KR" altLang="en-US" sz="800" kern="1200" spc="-5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동일값</a:t>
                      </a:r>
                      <a:r>
                        <a:rPr lang="ko-KR" altLang="en-US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입력 시 정상변경 가능</a:t>
                      </a:r>
                      <a:endParaRPr lang="en-US" altLang="ko-KR" sz="800" kern="1200" spc="-5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새비밀번호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사용할 비밀번호 입력</a:t>
                      </a:r>
                      <a:b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영문 대소문자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특수문자 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가지 이상 조합으로 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10~16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이내로 작성</a:t>
                      </a:r>
                      <a:endParaRPr kumimoji="0" lang="en-US" altLang="ko-KR" sz="80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•&lt;Caps Lock&gt;</a:t>
                      </a:r>
                      <a:r>
                        <a:rPr lang="ko-KR" altLang="en-US" sz="800" kern="1200" spc="-5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켜져있을</a:t>
                      </a:r>
                      <a:r>
                        <a:rPr lang="ko-KR" altLang="en-US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경우 입력필드 하단에</a:t>
                      </a: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Alert </a:t>
                      </a:r>
                      <a:r>
                        <a:rPr lang="ko-KR" altLang="en-US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‘Caps</a:t>
                      </a:r>
                      <a:r>
                        <a:rPr lang="ko-KR" altLang="en-US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Lock</a:t>
                      </a:r>
                      <a:r>
                        <a:rPr lang="ko-KR" altLang="en-US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 </a:t>
                      </a:r>
                      <a:r>
                        <a:rPr lang="ko-KR" altLang="en-US" sz="800" kern="1200" spc="-5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켜져있습니다</a:t>
                      </a: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endParaRPr lang="ko-KR" altLang="en-US" sz="800" kern="1200" spc="-50" baseline="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0578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입력한 텍스트의 조건 </a:t>
                      </a:r>
                      <a:r>
                        <a:rPr kumimoji="0" lang="ko-KR" altLang="en-US" sz="8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부적격할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경우 입력필드 하단에 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미입력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‘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비밀번호를 입력해주세요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b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형식 부적격 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‘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영문 대소문자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특수문자 포함 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 / 10~16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이내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X’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7190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새비밀번호 확인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입력한 비밀번호와 </a:t>
                      </a:r>
                      <a:r>
                        <a:rPr kumimoji="0" lang="ko-KR" altLang="en-US" sz="8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동일값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입력</a:t>
                      </a:r>
                      <a:b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일치할 경우 </a:t>
                      </a:r>
                      <a:r>
                        <a:rPr kumimoji="0" lang="ko-KR" altLang="en-US" sz="8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입력피드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하단에 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: ‘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비밀번호가 일치합니다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</a:p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•&lt;Caps Lock&gt;</a:t>
                      </a:r>
                      <a:r>
                        <a:rPr lang="ko-KR" altLang="en-US" sz="800" kern="1200" spc="-5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켜져있을</a:t>
                      </a:r>
                      <a:r>
                        <a:rPr lang="ko-KR" altLang="en-US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경우 입력필드 하단에</a:t>
                      </a: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Alert </a:t>
                      </a:r>
                      <a:r>
                        <a:rPr lang="ko-KR" altLang="en-US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‘Caps</a:t>
                      </a:r>
                      <a:r>
                        <a:rPr lang="ko-KR" altLang="en-US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Lock</a:t>
                      </a:r>
                      <a:r>
                        <a:rPr lang="ko-KR" altLang="en-US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 </a:t>
                      </a:r>
                      <a:r>
                        <a:rPr lang="ko-KR" altLang="en-US" sz="800" kern="1200" spc="-5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켜져있습니다</a:t>
                      </a: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endParaRPr lang="ko-KR" altLang="en-US" sz="800" kern="1200" spc="-50" baseline="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6083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입력한 텍스트의 조건 </a:t>
                      </a:r>
                      <a:r>
                        <a:rPr kumimoji="0" lang="ko-KR" altLang="en-US" sz="8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부적격할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경우 입력필드 하단에 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Alert 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제공</a:t>
                      </a:r>
                      <a:b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불일치 또는 </a:t>
                      </a:r>
                      <a:r>
                        <a:rPr kumimoji="0" lang="ko-KR" altLang="en-US" sz="800" b="0" i="0" u="none" strike="noStrike" kern="1200" cap="none" spc="-5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미입력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‘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비밀번호가 일치하지 않습니다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0257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취소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팝업종료</a:t>
                      </a:r>
                      <a:endParaRPr lang="ko-KR" altLang="en-US" sz="800" kern="1200" spc="-50" baseline="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544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확인 버튼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 새비밀번호</a:t>
                      </a: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새비밀번호 확인 </a:t>
                      </a:r>
                      <a:r>
                        <a:rPr lang="ko-KR" altLang="en-US" sz="800" kern="1200" spc="-5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동일값</a:t>
                      </a:r>
                      <a:r>
                        <a:rPr lang="ko-KR" altLang="en-US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입력</a:t>
                      </a: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</a:t>
                      </a:r>
                      <a:r>
                        <a:rPr lang="ko-KR" altLang="en-US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 조합조건 적합 시 비밀번호 정상 변경 후 확인 팝업제공</a:t>
                      </a:r>
                      <a:b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‘</a:t>
                      </a:r>
                      <a:r>
                        <a:rPr lang="ko-KR" altLang="en-US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비밀번호가 변경되었습니다</a:t>
                      </a: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b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 확인 시 팝업종료</a:t>
                      </a:r>
                      <a:endParaRPr lang="en-US" altLang="ko-KR" sz="800" kern="1200" spc="-5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07868"/>
                  </a:ext>
                </a:extLst>
              </a:tr>
            </a:tbl>
          </a:graphicData>
        </a:graphic>
      </p:graphicFrame>
      <p:sp>
        <p:nvSpPr>
          <p:cNvPr id="51" name="Rectangle 127">
            <a:extLst>
              <a:ext uri="{FF2B5EF4-FFF2-40B4-BE49-F238E27FC236}">
                <a16:creationId xmlns:a16="http://schemas.microsoft.com/office/drawing/2014/main" id="{FFFDEA16-CC30-46CD-AAF2-1D0B9A3D35B0}"/>
              </a:ext>
            </a:extLst>
          </p:cNvPr>
          <p:cNvSpPr>
            <a:spLocks noChangeAspect="1"/>
          </p:cNvSpPr>
          <p:nvPr/>
        </p:nvSpPr>
        <p:spPr>
          <a:xfrm>
            <a:off x="1080003" y="1072454"/>
            <a:ext cx="2106000" cy="3751546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FEF7060-6244-4BDC-B284-3B81BE517E8B}"/>
              </a:ext>
            </a:extLst>
          </p:cNvPr>
          <p:cNvSpPr/>
          <p:nvPr/>
        </p:nvSpPr>
        <p:spPr>
          <a:xfrm>
            <a:off x="1106003" y="2655698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A3ECE9B-677D-4240-B92B-5886E54333BD}"/>
              </a:ext>
            </a:extLst>
          </p:cNvPr>
          <p:cNvSpPr/>
          <p:nvPr/>
        </p:nvSpPr>
        <p:spPr>
          <a:xfrm>
            <a:off x="1233003" y="359496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7D57314-109C-4800-87E0-FB437EE40C32}"/>
              </a:ext>
            </a:extLst>
          </p:cNvPr>
          <p:cNvSpPr/>
          <p:nvPr/>
        </p:nvSpPr>
        <p:spPr>
          <a:xfrm>
            <a:off x="2183931" y="359496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3C496C-6B8B-4822-9779-495FE48DBBBD}"/>
              </a:ext>
            </a:extLst>
          </p:cNvPr>
          <p:cNvSpPr/>
          <p:nvPr/>
        </p:nvSpPr>
        <p:spPr>
          <a:xfrm>
            <a:off x="7920056" y="788227"/>
            <a:ext cx="1224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U_MY_001-1p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88318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5B188126-7969-423E-B180-47040D5B36D5}"/>
              </a:ext>
            </a:extLst>
          </p:cNvPr>
          <p:cNvSpPr/>
          <p:nvPr/>
        </p:nvSpPr>
        <p:spPr>
          <a:xfrm>
            <a:off x="1080003" y="1080000"/>
            <a:ext cx="2106000" cy="3744000"/>
          </a:xfrm>
          <a:prstGeom prst="rect">
            <a:avLst/>
          </a:prstGeom>
          <a:solidFill>
            <a:srgbClr val="7F7F7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3.6.3. </a:t>
            </a:r>
            <a:r>
              <a:rPr lang="ko-KR" altLang="en-US" dirty="0"/>
              <a:t>마이페이지</a:t>
            </a:r>
            <a:r>
              <a:rPr lang="en-US" altLang="ko-KR" dirty="0"/>
              <a:t>_</a:t>
            </a:r>
            <a:r>
              <a:rPr lang="ko-KR" altLang="en-US" dirty="0"/>
              <a:t>팝업</a:t>
            </a:r>
            <a:r>
              <a:rPr lang="en-US" altLang="ko-KR" dirty="0"/>
              <a:t>: </a:t>
            </a:r>
            <a:r>
              <a:rPr lang="ko-KR" altLang="en-US" dirty="0"/>
              <a:t>문의처 확인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9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마이페이지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화면에서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문의처 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선택 시 제공되는 팝업화면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945359"/>
              </p:ext>
            </p:extLst>
          </p:nvPr>
        </p:nvGraphicFramePr>
        <p:xfrm>
          <a:off x="7920056" y="1642385"/>
          <a:ext cx="3960000" cy="58727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문의처 확인 팝업</a:t>
                      </a: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신청인이 입력한 주소지 기반의 문의처 제공</a:t>
                      </a:r>
                      <a:b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_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행정동 주민센터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자치구 보건소 전화번호 표출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" name="Rectangle 127">
            <a:extLst>
              <a:ext uri="{FF2B5EF4-FFF2-40B4-BE49-F238E27FC236}">
                <a16:creationId xmlns:a16="http://schemas.microsoft.com/office/drawing/2014/main" id="{FFFDEA16-CC30-46CD-AAF2-1D0B9A3D35B0}"/>
              </a:ext>
            </a:extLst>
          </p:cNvPr>
          <p:cNvSpPr>
            <a:spLocks noChangeAspect="1"/>
          </p:cNvSpPr>
          <p:nvPr/>
        </p:nvSpPr>
        <p:spPr>
          <a:xfrm>
            <a:off x="1080003" y="1072454"/>
            <a:ext cx="2106000" cy="3751546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6F1B454-EB0D-46D7-A2E0-2B08F6800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3003" y="2291645"/>
            <a:ext cx="1800000" cy="132071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2C19D5B2-DBAC-4E13-9913-EA0E1A59CEA4}"/>
              </a:ext>
            </a:extLst>
          </p:cNvPr>
          <p:cNvSpPr/>
          <p:nvPr/>
        </p:nvSpPr>
        <p:spPr>
          <a:xfrm>
            <a:off x="1220981" y="2201645"/>
            <a:ext cx="180000" cy="180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0D0D00-0F34-466F-A110-E2F3E3CFA661}"/>
              </a:ext>
            </a:extLst>
          </p:cNvPr>
          <p:cNvSpPr/>
          <p:nvPr/>
        </p:nvSpPr>
        <p:spPr>
          <a:xfrm>
            <a:off x="7920056" y="788227"/>
            <a:ext cx="1224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U_MY_000-1p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3387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734D8BB-81BA-4176-9158-9862025246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E1AFD3-7D19-4AEA-8620-000147776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3.7. </a:t>
            </a:r>
            <a:r>
              <a:rPr lang="ko-KR" altLang="en-US" dirty="0"/>
              <a:t>약관 및 정책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1C3ACBB-DDA3-4B06-B810-DDBD5A75F953}"/>
              </a:ext>
            </a:extLst>
          </p:cNvPr>
          <p:cNvSpPr txBox="1">
            <a:spLocks/>
          </p:cNvSpPr>
          <p:nvPr/>
        </p:nvSpPr>
        <p:spPr>
          <a:xfrm>
            <a:off x="2367962" y="1086713"/>
            <a:ext cx="1875513" cy="707886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algn="l" defTabSz="8909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3.7. 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약관 및 정책</a:t>
            </a:r>
            <a:endParaRPr lang="en-US" altLang="ko-KR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3.7.1.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 이용약관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3.7.2.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개인정보처리방침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4822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00A94D-725C-4C80-8EC2-11C0CA75F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3" y="1079998"/>
            <a:ext cx="2106000" cy="374400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3.7.1. </a:t>
            </a:r>
            <a:r>
              <a:rPr lang="ko-KR" altLang="en-US" dirty="0"/>
              <a:t>약관 및 정책</a:t>
            </a:r>
            <a:r>
              <a:rPr lang="en-US" altLang="ko-KR" dirty="0"/>
              <a:t>_</a:t>
            </a:r>
            <a:r>
              <a:rPr lang="ko-KR" altLang="en-US" dirty="0"/>
              <a:t>서비스 이용약관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7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ko-KR" altLang="en-US" sz="800" dirty="0" err="1">
                <a:latin typeface="나눔고딕" pitchFamily="50" charset="-127"/>
              </a:rPr>
              <a:t>푸터에서</a:t>
            </a:r>
            <a:r>
              <a:rPr lang="ko-KR" altLang="en-US" sz="800" dirty="0">
                <a:latin typeface="나눔고딕" pitchFamily="50" charset="-127"/>
              </a:rPr>
              <a:t> </a:t>
            </a:r>
            <a:r>
              <a:rPr lang="en-US" altLang="ko-KR" sz="800" dirty="0">
                <a:latin typeface="나눔고딕" pitchFamily="50" charset="-127"/>
              </a:rPr>
              <a:t>[</a:t>
            </a:r>
            <a:r>
              <a:rPr lang="ko-KR" altLang="en-US" sz="800" dirty="0">
                <a:latin typeface="나눔고딕" pitchFamily="50" charset="-127"/>
              </a:rPr>
              <a:t>서비스 이용약관</a:t>
            </a:r>
            <a:r>
              <a:rPr lang="en-US" altLang="ko-KR" sz="800" dirty="0">
                <a:latin typeface="나눔고딕" pitchFamily="50" charset="-127"/>
              </a:rPr>
              <a:t>] </a:t>
            </a:r>
            <a:r>
              <a:rPr lang="ko-KR" altLang="en-US" sz="800" dirty="0">
                <a:latin typeface="나눔고딕" pitchFamily="50" charset="-127"/>
              </a:rPr>
              <a:t>링크 선택 시 제공되는 화면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131460"/>
              </p:ext>
            </p:extLst>
          </p:nvPr>
        </p:nvGraphicFramePr>
        <p:xfrm>
          <a:off x="7920056" y="1642385"/>
          <a:ext cx="3960000" cy="4680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spc="-8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Rectangle 127">
            <a:extLst>
              <a:ext uri="{FF2B5EF4-FFF2-40B4-BE49-F238E27FC236}">
                <a16:creationId xmlns:a16="http://schemas.microsoft.com/office/drawing/2014/main" id="{C5B903E3-F849-4256-9565-9D0501BE4FE3}"/>
              </a:ext>
            </a:extLst>
          </p:cNvPr>
          <p:cNvSpPr>
            <a:spLocks noChangeAspect="1"/>
          </p:cNvSpPr>
          <p:nvPr/>
        </p:nvSpPr>
        <p:spPr>
          <a:xfrm>
            <a:off x="1080003" y="1079999"/>
            <a:ext cx="2106000" cy="37440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60BA0C3-54E3-4F28-ACA0-375C89764352}"/>
              </a:ext>
            </a:extLst>
          </p:cNvPr>
          <p:cNvSpPr/>
          <p:nvPr/>
        </p:nvSpPr>
        <p:spPr>
          <a:xfrm>
            <a:off x="7920056" y="788227"/>
            <a:ext cx="1224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U_policy_001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726F41C-663B-4B77-967C-8268CC3646E2}"/>
              </a:ext>
            </a:extLst>
          </p:cNvPr>
          <p:cNvSpPr/>
          <p:nvPr/>
        </p:nvSpPr>
        <p:spPr>
          <a:xfrm>
            <a:off x="1080004" y="1079999"/>
            <a:ext cx="2106000" cy="3743995"/>
          </a:xfrm>
          <a:prstGeom prst="rect">
            <a:avLst/>
          </a:prstGeom>
          <a:solidFill>
            <a:srgbClr val="000000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TBD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7554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5CCEC94F-3826-4E9A-A7F8-294169DBA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38" y="1626846"/>
            <a:ext cx="2106000" cy="3744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A0FC069-8777-4A0F-A137-A1F573CB61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52"/>
          <a:stretch/>
        </p:blipFill>
        <p:spPr>
          <a:xfrm>
            <a:off x="5782598" y="1626847"/>
            <a:ext cx="2106000" cy="37399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EC66097-1DEE-4B15-A9AC-1D9AC0F8E8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01"/>
          <a:stretch/>
        </p:blipFill>
        <p:spPr>
          <a:xfrm>
            <a:off x="8966514" y="1626846"/>
            <a:ext cx="2106000" cy="37399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08C083-3585-4A19-BCF3-099E3E5E9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2" y="1626846"/>
            <a:ext cx="2106000" cy="3744000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96891F-1EAF-4A04-8CC8-FFAAFE3921E8}"/>
              </a:ext>
            </a:extLst>
          </p:cNvPr>
          <p:cNvSpPr/>
          <p:nvPr/>
        </p:nvSpPr>
        <p:spPr>
          <a:xfrm>
            <a:off x="8966514" y="2255520"/>
            <a:ext cx="2106000" cy="311122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E6D2228-694B-4122-8E90-6314F02DF0EB}"/>
              </a:ext>
            </a:extLst>
          </p:cNvPr>
          <p:cNvSpPr/>
          <p:nvPr/>
        </p:nvSpPr>
        <p:spPr>
          <a:xfrm>
            <a:off x="5782598" y="2599765"/>
            <a:ext cx="2106000" cy="276698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B7252E-D82B-465E-8FB6-A6B314153CAF}"/>
              </a:ext>
            </a:extLst>
          </p:cNvPr>
          <p:cNvSpPr/>
          <p:nvPr/>
        </p:nvSpPr>
        <p:spPr>
          <a:xfrm>
            <a:off x="3511836" y="2476501"/>
            <a:ext cx="2106000" cy="289024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General Rules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* </a:t>
            </a:r>
            <a:r>
              <a:rPr lang="ko-KR" altLang="en-US"/>
              <a:t>화면 </a:t>
            </a:r>
            <a:r>
              <a:rPr lang="ko-KR" altLang="en-US" dirty="0"/>
              <a:t>레이아웃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B20586-3946-4C62-99F4-C40AF006EBCC}"/>
              </a:ext>
            </a:extLst>
          </p:cNvPr>
          <p:cNvSpPr txBox="1"/>
          <p:nvPr/>
        </p:nvSpPr>
        <p:spPr>
          <a:xfrm>
            <a:off x="254000" y="1235527"/>
            <a:ext cx="700833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1depth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04682-0014-4A89-A53B-DCD6F3ED2504}"/>
              </a:ext>
            </a:extLst>
          </p:cNvPr>
          <p:cNvSpPr txBox="1"/>
          <p:nvPr/>
        </p:nvSpPr>
        <p:spPr>
          <a:xfrm>
            <a:off x="3511838" y="1235527"/>
            <a:ext cx="888385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2~3depth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F1383B-FDA5-447D-8B7F-0D11DEDAE8B0}"/>
              </a:ext>
            </a:extLst>
          </p:cNvPr>
          <p:cNvSpPr txBox="1"/>
          <p:nvPr/>
        </p:nvSpPr>
        <p:spPr>
          <a:xfrm>
            <a:off x="8966514" y="1235527"/>
            <a:ext cx="2444900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Modal Full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pop-up (mobile only)</a:t>
            </a:r>
          </a:p>
        </p:txBody>
      </p:sp>
      <p:sp>
        <p:nvSpPr>
          <p:cNvPr id="16" name="Rectangle 127">
            <a:extLst>
              <a:ext uri="{FF2B5EF4-FFF2-40B4-BE49-F238E27FC236}">
                <a16:creationId xmlns:a16="http://schemas.microsoft.com/office/drawing/2014/main" id="{BEF15E55-68A9-43E0-981F-17A4BD226D07}"/>
              </a:ext>
            </a:extLst>
          </p:cNvPr>
          <p:cNvSpPr>
            <a:spLocks noChangeAspect="1"/>
          </p:cNvSpPr>
          <p:nvPr/>
        </p:nvSpPr>
        <p:spPr>
          <a:xfrm>
            <a:off x="327922" y="1626846"/>
            <a:ext cx="2106000" cy="37440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17" name="Rectangle 127">
            <a:extLst>
              <a:ext uri="{FF2B5EF4-FFF2-40B4-BE49-F238E27FC236}">
                <a16:creationId xmlns:a16="http://schemas.microsoft.com/office/drawing/2014/main" id="{3269B676-11C0-48AF-8F85-CD6282312471}"/>
              </a:ext>
            </a:extLst>
          </p:cNvPr>
          <p:cNvSpPr>
            <a:spLocks noChangeAspect="1"/>
          </p:cNvSpPr>
          <p:nvPr/>
        </p:nvSpPr>
        <p:spPr>
          <a:xfrm>
            <a:off x="3511838" y="1626846"/>
            <a:ext cx="2106000" cy="37440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18" name="Rectangle 127">
            <a:extLst>
              <a:ext uri="{FF2B5EF4-FFF2-40B4-BE49-F238E27FC236}">
                <a16:creationId xmlns:a16="http://schemas.microsoft.com/office/drawing/2014/main" id="{2C920E84-3C27-46C8-9816-37135917FD7A}"/>
              </a:ext>
            </a:extLst>
          </p:cNvPr>
          <p:cNvSpPr>
            <a:spLocks noChangeAspect="1"/>
          </p:cNvSpPr>
          <p:nvPr/>
        </p:nvSpPr>
        <p:spPr>
          <a:xfrm>
            <a:off x="8966514" y="1626846"/>
            <a:ext cx="2106000" cy="37440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CB57FB-6D3A-47C8-B4B9-AC2A58DACC68}"/>
              </a:ext>
            </a:extLst>
          </p:cNvPr>
          <p:cNvSpPr txBox="1"/>
          <p:nvPr/>
        </p:nvSpPr>
        <p:spPr>
          <a:xfrm>
            <a:off x="327922" y="5366753"/>
            <a:ext cx="2073003" cy="843477"/>
          </a:xfrm>
          <a:prstGeom prst="rect">
            <a:avLst/>
          </a:prstGeom>
          <a:noFill/>
        </p:spPr>
        <p:txBody>
          <a:bodyPr wrap="none" lIns="0" tIns="180000" rIns="0" rtlCol="0">
            <a:spAutoFit/>
          </a:bodyPr>
          <a:lstStyle/>
          <a:p>
            <a:pPr marL="90488" indent="-90488">
              <a:buFontTx/>
              <a:buChar char="-"/>
            </a:pP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Top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bar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중앙 서비스 타이틀 제공</a:t>
            </a:r>
            <a:b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홈 버튼 역할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 시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메인화면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이동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90488" indent="-90488">
              <a:buFontTx/>
              <a:buChar char="-"/>
            </a:pP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Top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bar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좌측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전체메뉴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버튼 제공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0488" indent="-90488">
              <a:buFontTx/>
              <a:buChar char="-"/>
            </a:pP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Top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bar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우측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회원계정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제공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0CF0DB-07B7-4DE2-A658-29D9F6EEB8AD}"/>
              </a:ext>
            </a:extLst>
          </p:cNvPr>
          <p:cNvSpPr txBox="1"/>
          <p:nvPr/>
        </p:nvSpPr>
        <p:spPr>
          <a:xfrm>
            <a:off x="3511838" y="5366753"/>
            <a:ext cx="1923925" cy="689589"/>
          </a:xfrm>
          <a:prstGeom prst="rect">
            <a:avLst/>
          </a:prstGeom>
          <a:noFill/>
        </p:spPr>
        <p:txBody>
          <a:bodyPr wrap="none" lIns="0" tIns="180000" rIns="0" rtlCol="0">
            <a:spAutoFit/>
          </a:bodyPr>
          <a:lstStyle>
            <a:defPPr>
              <a:defRPr lang="ko-KR"/>
            </a:defPPr>
            <a:lvl1pPr marL="90488" indent="-90488">
              <a:buFontTx/>
              <a:buChar char="-"/>
              <a:defRPr sz="1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90488" indent="-90488">
              <a:buFontTx/>
              <a:buChar char="-"/>
            </a:pP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Top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bar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중앙 메뉴 타이틀 제공</a:t>
            </a:r>
            <a:endParaRPr lang="en-US" altLang="ko-KR" dirty="0"/>
          </a:p>
          <a:p>
            <a:pPr marL="90488" indent="-90488">
              <a:buFontTx/>
              <a:buChar char="-"/>
            </a:pP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Top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bar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좌측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뒤로가기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버튼 제공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0488" indent="-90488">
              <a:buFontTx/>
              <a:buChar char="-"/>
            </a:pP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Top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bar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우측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전체메뉴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제공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3C9B85-886A-4B6F-A4FD-B5050037400B}"/>
              </a:ext>
            </a:extLst>
          </p:cNvPr>
          <p:cNvSpPr txBox="1"/>
          <p:nvPr/>
        </p:nvSpPr>
        <p:spPr>
          <a:xfrm>
            <a:off x="8966514" y="5366753"/>
            <a:ext cx="1717137" cy="535701"/>
          </a:xfrm>
          <a:prstGeom prst="rect">
            <a:avLst/>
          </a:prstGeom>
          <a:noFill/>
        </p:spPr>
        <p:txBody>
          <a:bodyPr wrap="none" lIns="0" tIns="180000" rIns="0" rtlCol="0">
            <a:spAutoFit/>
          </a:bodyPr>
          <a:lstStyle>
            <a:defPPr>
              <a:defRPr lang="ko-KR"/>
            </a:defPPr>
            <a:lvl1pPr marL="90488" indent="-90488">
              <a:buFontTx/>
              <a:buChar char="-"/>
              <a:defRPr sz="1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90488" indent="-90488">
              <a:buFontTx/>
              <a:buChar char="-"/>
            </a:pP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Top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bar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중앙 메뉴 타이틀 제공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Top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bar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우측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닫기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제공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Rectangle 127">
            <a:extLst>
              <a:ext uri="{FF2B5EF4-FFF2-40B4-BE49-F238E27FC236}">
                <a16:creationId xmlns:a16="http://schemas.microsoft.com/office/drawing/2014/main" id="{82A70ADD-8643-46D2-8CD7-54633658F5F6}"/>
              </a:ext>
            </a:extLst>
          </p:cNvPr>
          <p:cNvSpPr>
            <a:spLocks noChangeAspect="1"/>
          </p:cNvSpPr>
          <p:nvPr/>
        </p:nvSpPr>
        <p:spPr>
          <a:xfrm>
            <a:off x="5782598" y="1626846"/>
            <a:ext cx="2106000" cy="37440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B2E57A-1716-4A3C-AA5C-24BB05DEBDF1}"/>
              </a:ext>
            </a:extLst>
          </p:cNvPr>
          <p:cNvSpPr txBox="1"/>
          <p:nvPr/>
        </p:nvSpPr>
        <p:spPr>
          <a:xfrm>
            <a:off x="5782598" y="1235527"/>
            <a:ext cx="1641796" cy="342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2depth (+sub menu)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ABEE8A-8D42-42F5-A68C-42148BB4F8BF}"/>
              </a:ext>
            </a:extLst>
          </p:cNvPr>
          <p:cNvSpPr/>
          <p:nvPr/>
        </p:nvSpPr>
        <p:spPr>
          <a:xfrm>
            <a:off x="5745477" y="2097213"/>
            <a:ext cx="2180241" cy="369763"/>
          </a:xfrm>
          <a:prstGeom prst="rect">
            <a:avLst/>
          </a:prstGeom>
          <a:noFill/>
          <a:ln w="635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277323C-539A-4B36-A292-0EB0A9B3D710}"/>
              </a:ext>
            </a:extLst>
          </p:cNvPr>
          <p:cNvCxnSpPr>
            <a:cxnSpLocks/>
          </p:cNvCxnSpPr>
          <p:nvPr/>
        </p:nvCxnSpPr>
        <p:spPr>
          <a:xfrm>
            <a:off x="2476500" y="1760490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0846BF3-1C7D-4170-8858-8152C6B83D63}"/>
              </a:ext>
            </a:extLst>
          </p:cNvPr>
          <p:cNvCxnSpPr>
            <a:cxnSpLocks/>
          </p:cNvCxnSpPr>
          <p:nvPr/>
        </p:nvCxnSpPr>
        <p:spPr>
          <a:xfrm>
            <a:off x="2476500" y="2125615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05F8B5EE-353F-4489-BEFE-17B8093EA2A4}"/>
              </a:ext>
            </a:extLst>
          </p:cNvPr>
          <p:cNvCxnSpPr>
            <a:cxnSpLocks/>
          </p:cNvCxnSpPr>
          <p:nvPr/>
        </p:nvCxnSpPr>
        <p:spPr>
          <a:xfrm>
            <a:off x="2538412" y="1760490"/>
            <a:ext cx="0" cy="36512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6B1DF21-0884-454C-BB49-E1C31051A250}"/>
              </a:ext>
            </a:extLst>
          </p:cNvPr>
          <p:cNvSpPr txBox="1"/>
          <p:nvPr/>
        </p:nvSpPr>
        <p:spPr>
          <a:xfrm>
            <a:off x="2484914" y="1873802"/>
            <a:ext cx="35586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bar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FD8F975-8D83-4F8A-8FDD-A4EE4EA26BFB}"/>
              </a:ext>
            </a:extLst>
          </p:cNvPr>
          <p:cNvCxnSpPr>
            <a:cxnSpLocks/>
          </p:cNvCxnSpPr>
          <p:nvPr/>
        </p:nvCxnSpPr>
        <p:spPr>
          <a:xfrm>
            <a:off x="2538412" y="2129713"/>
            <a:ext cx="0" cy="3241133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4C08E47-99A1-4ADF-BBE4-FB4AF4BFDC32}"/>
              </a:ext>
            </a:extLst>
          </p:cNvPr>
          <p:cNvCxnSpPr>
            <a:cxnSpLocks/>
          </p:cNvCxnSpPr>
          <p:nvPr/>
        </p:nvCxnSpPr>
        <p:spPr>
          <a:xfrm>
            <a:off x="2476500" y="5370846"/>
            <a:ext cx="1238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1A9341A-8D34-46AA-9A81-B0AAD7DB1707}"/>
              </a:ext>
            </a:extLst>
          </p:cNvPr>
          <p:cNvSpPr txBox="1"/>
          <p:nvPr/>
        </p:nvSpPr>
        <p:spPr>
          <a:xfrm>
            <a:off x="2484914" y="3823047"/>
            <a:ext cx="230832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Body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C74CBD-F79E-437E-9A20-1647BD6D475B}"/>
              </a:ext>
            </a:extLst>
          </p:cNvPr>
          <p:cNvSpPr txBox="1"/>
          <p:nvPr/>
        </p:nvSpPr>
        <p:spPr>
          <a:xfrm>
            <a:off x="254000" y="543529"/>
            <a:ext cx="3198311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ko-KR" altLang="en-US" sz="1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반응형 웹으로 제작 </a:t>
            </a:r>
            <a:r>
              <a:rPr lang="en-US" altLang="ko-KR" sz="1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모바일용 </a:t>
            </a:r>
            <a:r>
              <a:rPr lang="en-US" altLang="ko-KR" sz="1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</a:t>
            </a:r>
            <a:r>
              <a:rPr lang="ko-KR" altLang="en-US" sz="1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 파트 有</a:t>
            </a:r>
            <a:r>
              <a:rPr lang="en-US" altLang="ko-KR" sz="1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ko-KR" altLang="en-US" sz="1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최소 </a:t>
            </a:r>
            <a:r>
              <a:rPr lang="en-US" altLang="ko-KR" sz="1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 360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E1BA45D-1B45-43B2-87F0-EC840A3268CA}"/>
              </a:ext>
            </a:extLst>
          </p:cNvPr>
          <p:cNvSpPr txBox="1"/>
          <p:nvPr/>
        </p:nvSpPr>
        <p:spPr>
          <a:xfrm>
            <a:off x="5782596" y="5366753"/>
            <a:ext cx="2307042" cy="381813"/>
          </a:xfrm>
          <a:prstGeom prst="rect">
            <a:avLst/>
          </a:prstGeom>
          <a:noFill/>
        </p:spPr>
        <p:txBody>
          <a:bodyPr wrap="none" lIns="0" tIns="180000" rIns="0" rtlCol="0">
            <a:spAutoFit/>
          </a:bodyPr>
          <a:lstStyle>
            <a:defPPr>
              <a:defRPr lang="ko-KR"/>
            </a:defPPr>
            <a:lvl1pPr marL="90488" indent="-90488">
              <a:buFontTx/>
              <a:buChar char="-"/>
              <a:defRPr sz="1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90488" indent="-90488">
              <a:buFontTx/>
              <a:buChar char="-"/>
            </a:pP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Top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bar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하단에 우측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전체메뉴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제공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6603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00A94D-725C-4C80-8EC2-11C0CA75F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3" y="1079998"/>
            <a:ext cx="2106000" cy="374400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3.7.2. </a:t>
            </a:r>
            <a:r>
              <a:rPr lang="ko-KR" altLang="en-US" dirty="0"/>
              <a:t>약관 및 정책</a:t>
            </a:r>
            <a:r>
              <a:rPr lang="en-US" altLang="ko-KR" dirty="0"/>
              <a:t>_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개인정보처리방침</a:t>
            </a:r>
            <a:endParaRPr lang="ko-KR" altLang="en-US" dirty="0"/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7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ko-KR" altLang="en-US" sz="800" dirty="0" err="1">
                <a:latin typeface="나눔고딕" pitchFamily="50" charset="-127"/>
              </a:rPr>
              <a:t>푸터에서</a:t>
            </a:r>
            <a:r>
              <a:rPr lang="ko-KR" altLang="en-US" sz="800" dirty="0">
                <a:latin typeface="나눔고딕" pitchFamily="50" charset="-127"/>
              </a:rPr>
              <a:t> </a:t>
            </a:r>
            <a:r>
              <a:rPr lang="en-US" altLang="ko-KR" sz="800" dirty="0">
                <a:latin typeface="나눔고딕" pitchFamily="50" charset="-127"/>
              </a:rPr>
              <a:t>[</a:t>
            </a:r>
            <a:r>
              <a:rPr lang="ko-KR" altLang="en-US" sz="800" dirty="0">
                <a:latin typeface="나눔고딕" pitchFamily="50" charset="-127"/>
              </a:rPr>
              <a:t>개인정보처리방침</a:t>
            </a:r>
            <a:r>
              <a:rPr lang="en-US" altLang="ko-KR" sz="800" dirty="0">
                <a:latin typeface="나눔고딕" pitchFamily="50" charset="-127"/>
              </a:rPr>
              <a:t>] </a:t>
            </a:r>
            <a:r>
              <a:rPr lang="ko-KR" altLang="en-US" sz="800" dirty="0">
                <a:latin typeface="나눔고딕" pitchFamily="50" charset="-127"/>
              </a:rPr>
              <a:t>링크 선택 시 제공되는 화면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/>
        </p:nvGraphicFramePr>
        <p:xfrm>
          <a:off x="7920056" y="1642385"/>
          <a:ext cx="3960000" cy="4680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spc="-8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Rectangle 127">
            <a:extLst>
              <a:ext uri="{FF2B5EF4-FFF2-40B4-BE49-F238E27FC236}">
                <a16:creationId xmlns:a16="http://schemas.microsoft.com/office/drawing/2014/main" id="{C5B903E3-F849-4256-9565-9D0501BE4FE3}"/>
              </a:ext>
            </a:extLst>
          </p:cNvPr>
          <p:cNvSpPr>
            <a:spLocks noChangeAspect="1"/>
          </p:cNvSpPr>
          <p:nvPr/>
        </p:nvSpPr>
        <p:spPr>
          <a:xfrm>
            <a:off x="1080003" y="1079999"/>
            <a:ext cx="2106000" cy="37440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60BA0C3-54E3-4F28-ACA0-375C89764352}"/>
              </a:ext>
            </a:extLst>
          </p:cNvPr>
          <p:cNvSpPr/>
          <p:nvPr/>
        </p:nvSpPr>
        <p:spPr>
          <a:xfrm>
            <a:off x="7920056" y="788227"/>
            <a:ext cx="1224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U_policy_002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726F41C-663B-4B77-967C-8268CC3646E2}"/>
              </a:ext>
            </a:extLst>
          </p:cNvPr>
          <p:cNvSpPr/>
          <p:nvPr/>
        </p:nvSpPr>
        <p:spPr>
          <a:xfrm>
            <a:off x="1080004" y="1079999"/>
            <a:ext cx="2106000" cy="3743995"/>
          </a:xfrm>
          <a:prstGeom prst="rect">
            <a:avLst/>
          </a:prstGeom>
          <a:solidFill>
            <a:srgbClr val="000000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TBD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8150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734D8BB-81BA-4176-9158-9862025246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E1AFD3-7D19-4AEA-8620-000147776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3.8. </a:t>
            </a:r>
            <a:r>
              <a:rPr lang="ko-KR" altLang="en-US" dirty="0"/>
              <a:t>에러페이지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1C3ACBB-DDA3-4B06-B810-DDBD5A75F953}"/>
              </a:ext>
            </a:extLst>
          </p:cNvPr>
          <p:cNvSpPr txBox="1">
            <a:spLocks/>
          </p:cNvSpPr>
          <p:nvPr/>
        </p:nvSpPr>
        <p:spPr>
          <a:xfrm>
            <a:off x="2367962" y="1086713"/>
            <a:ext cx="1043555" cy="969496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algn="l" defTabSz="8909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3.8. </a:t>
            </a:r>
            <a:r>
              <a:rPr lang="ko-KR" altLang="en-US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에러페이지</a:t>
            </a:r>
            <a:endParaRPr lang="en-US" altLang="ko-KR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3.8.1.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401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3.8.2.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404</a:t>
            </a:r>
            <a:endParaRPr lang="en-US" altLang="ko-KR" sz="1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3.8.3.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8507676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00A94D-725C-4C80-8EC2-11C0CA75F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60"/>
          <a:stretch/>
        </p:blipFill>
        <p:spPr>
          <a:xfrm>
            <a:off x="1080003" y="1079998"/>
            <a:ext cx="2106000" cy="510676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3.8.1. </a:t>
            </a:r>
            <a:r>
              <a:rPr lang="ko-KR" altLang="en-US" dirty="0"/>
              <a:t>에러페이지</a:t>
            </a:r>
            <a:r>
              <a:rPr lang="en-US" altLang="ko-KR" dirty="0"/>
              <a:t>_401</a:t>
            </a: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7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itchFamily="50" charset="-127"/>
              </a:rPr>
              <a:t>401 </a:t>
            </a:r>
            <a:r>
              <a:rPr lang="ko-KR" altLang="en-US" sz="800" dirty="0">
                <a:latin typeface="나눔고딕" pitchFamily="50" charset="-127"/>
              </a:rPr>
              <a:t>에러 발생 시 제공되는 화면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393271"/>
              </p:ext>
            </p:extLst>
          </p:nvPr>
        </p:nvGraphicFramePr>
        <p:xfrm>
          <a:off x="7920056" y="1642385"/>
          <a:ext cx="3960000" cy="80327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spc="-8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이미지</a:t>
                      </a:r>
                      <a:endParaRPr lang="en-US" altLang="ko-KR" sz="800" spc="-8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•401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에러 이미지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spc="-8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메인화면으로</a:t>
                      </a:r>
                      <a:r>
                        <a:rPr lang="ko-KR" altLang="en-US" sz="800" spc="-8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가기 버튼</a:t>
                      </a:r>
                      <a:endParaRPr lang="en-US" altLang="ko-KR" sz="800" spc="-8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메인화면으로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이동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206386"/>
                  </a:ext>
                </a:extLst>
              </a:tr>
            </a:tbl>
          </a:graphicData>
        </a:graphic>
      </p:graphicFrame>
      <p:sp>
        <p:nvSpPr>
          <p:cNvPr id="27" name="Rectangle 127">
            <a:extLst>
              <a:ext uri="{FF2B5EF4-FFF2-40B4-BE49-F238E27FC236}">
                <a16:creationId xmlns:a16="http://schemas.microsoft.com/office/drawing/2014/main" id="{C5B903E3-F849-4256-9565-9D0501BE4FE3}"/>
              </a:ext>
            </a:extLst>
          </p:cNvPr>
          <p:cNvSpPr>
            <a:spLocks noChangeAspect="1"/>
          </p:cNvSpPr>
          <p:nvPr/>
        </p:nvSpPr>
        <p:spPr>
          <a:xfrm>
            <a:off x="1080003" y="1079999"/>
            <a:ext cx="2106000" cy="37440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60BA0C3-54E3-4F28-ACA0-375C89764352}"/>
              </a:ext>
            </a:extLst>
          </p:cNvPr>
          <p:cNvSpPr/>
          <p:nvPr/>
        </p:nvSpPr>
        <p:spPr>
          <a:xfrm>
            <a:off x="7920056" y="788227"/>
            <a:ext cx="1224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U_error_001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930F14-B092-4426-B897-46E51E70784A}"/>
              </a:ext>
            </a:extLst>
          </p:cNvPr>
          <p:cNvSpPr/>
          <p:nvPr/>
        </p:nvSpPr>
        <p:spPr>
          <a:xfrm>
            <a:off x="1313723" y="4275924"/>
            <a:ext cx="1706430" cy="330146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메인화면으로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가기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6A07687-63C9-4206-BD2E-3B13E99C179B}"/>
              </a:ext>
            </a:extLst>
          </p:cNvPr>
          <p:cNvSpPr/>
          <p:nvPr/>
        </p:nvSpPr>
        <p:spPr>
          <a:xfrm>
            <a:off x="1567256" y="2012342"/>
            <a:ext cx="1131494" cy="113149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972A1-139A-4874-BA6C-9510AFB940BF}"/>
              </a:ext>
            </a:extLst>
          </p:cNvPr>
          <p:cNvSpPr txBox="1"/>
          <p:nvPr/>
        </p:nvSpPr>
        <p:spPr>
          <a:xfrm>
            <a:off x="1542570" y="3305889"/>
            <a:ext cx="1248740" cy="12311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접근할 수 없는 페이지 입니다</a:t>
            </a:r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E1B4D22-60AE-48A9-92B5-5DEFAEBC81EB}"/>
              </a:ext>
            </a:extLst>
          </p:cNvPr>
          <p:cNvSpPr/>
          <p:nvPr/>
        </p:nvSpPr>
        <p:spPr>
          <a:xfrm>
            <a:off x="1193650" y="4155851"/>
            <a:ext cx="240146" cy="240146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FEA5C9E-13A5-4499-9762-884D0ADEC4AB}"/>
              </a:ext>
            </a:extLst>
          </p:cNvPr>
          <p:cNvSpPr/>
          <p:nvPr/>
        </p:nvSpPr>
        <p:spPr>
          <a:xfrm>
            <a:off x="1618194" y="1923950"/>
            <a:ext cx="240146" cy="240146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4253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00A94D-725C-4C80-8EC2-11C0CA75F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60"/>
          <a:stretch/>
        </p:blipFill>
        <p:spPr>
          <a:xfrm>
            <a:off x="1080003" y="1079998"/>
            <a:ext cx="2106000" cy="510676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3.8.2. </a:t>
            </a:r>
            <a:r>
              <a:rPr lang="ko-KR" altLang="en-US" dirty="0"/>
              <a:t>에러페이지</a:t>
            </a:r>
            <a:r>
              <a:rPr lang="en-US" altLang="ko-KR" dirty="0"/>
              <a:t>_404</a:t>
            </a:r>
            <a:endParaRPr lang="ko-KR" altLang="en-US" dirty="0"/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7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itchFamily="50" charset="-127"/>
              </a:rPr>
              <a:t>404 </a:t>
            </a:r>
            <a:r>
              <a:rPr lang="ko-KR" altLang="en-US" sz="800" dirty="0">
                <a:latin typeface="나눔고딕" pitchFamily="50" charset="-127"/>
              </a:rPr>
              <a:t>에러 발생 시 제공되는 화면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729837"/>
              </p:ext>
            </p:extLst>
          </p:nvPr>
        </p:nvGraphicFramePr>
        <p:xfrm>
          <a:off x="7920056" y="1642385"/>
          <a:ext cx="3960000" cy="80327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spc="-8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이미지</a:t>
                      </a:r>
                      <a:endParaRPr lang="en-US" altLang="ko-KR" sz="800" spc="-8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•404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에러 이미지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spc="-8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메인화면으로</a:t>
                      </a:r>
                      <a:r>
                        <a:rPr lang="ko-KR" altLang="en-US" sz="800" spc="-8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가기 버튼</a:t>
                      </a:r>
                      <a:endParaRPr lang="en-US" altLang="ko-KR" sz="800" spc="-8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메인화면으로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이동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206386"/>
                  </a:ext>
                </a:extLst>
              </a:tr>
            </a:tbl>
          </a:graphicData>
        </a:graphic>
      </p:graphicFrame>
      <p:sp>
        <p:nvSpPr>
          <p:cNvPr id="27" name="Rectangle 127">
            <a:extLst>
              <a:ext uri="{FF2B5EF4-FFF2-40B4-BE49-F238E27FC236}">
                <a16:creationId xmlns:a16="http://schemas.microsoft.com/office/drawing/2014/main" id="{C5B903E3-F849-4256-9565-9D0501BE4FE3}"/>
              </a:ext>
            </a:extLst>
          </p:cNvPr>
          <p:cNvSpPr>
            <a:spLocks noChangeAspect="1"/>
          </p:cNvSpPr>
          <p:nvPr/>
        </p:nvSpPr>
        <p:spPr>
          <a:xfrm>
            <a:off x="1080003" y="1079999"/>
            <a:ext cx="2106000" cy="37440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60BA0C3-54E3-4F28-ACA0-375C89764352}"/>
              </a:ext>
            </a:extLst>
          </p:cNvPr>
          <p:cNvSpPr/>
          <p:nvPr/>
        </p:nvSpPr>
        <p:spPr>
          <a:xfrm>
            <a:off x="7920056" y="788227"/>
            <a:ext cx="1224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U_error_002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930F14-B092-4426-B897-46E51E70784A}"/>
              </a:ext>
            </a:extLst>
          </p:cNvPr>
          <p:cNvSpPr/>
          <p:nvPr/>
        </p:nvSpPr>
        <p:spPr>
          <a:xfrm>
            <a:off x="1313723" y="4275924"/>
            <a:ext cx="1706430" cy="330146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메인화면으로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가기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6A07687-63C9-4206-BD2E-3B13E99C179B}"/>
              </a:ext>
            </a:extLst>
          </p:cNvPr>
          <p:cNvSpPr/>
          <p:nvPr/>
        </p:nvSpPr>
        <p:spPr>
          <a:xfrm>
            <a:off x="1567256" y="2012342"/>
            <a:ext cx="1131494" cy="113149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972A1-139A-4874-BA6C-9510AFB940BF}"/>
              </a:ext>
            </a:extLst>
          </p:cNvPr>
          <p:cNvSpPr txBox="1"/>
          <p:nvPr/>
        </p:nvSpPr>
        <p:spPr>
          <a:xfrm>
            <a:off x="1601881" y="3305889"/>
            <a:ext cx="1130118" cy="2462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죄송합니다</a:t>
            </a:r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r>
              <a: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페이지를 찾을 수 없습니다</a:t>
            </a:r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E1B4D22-60AE-48A9-92B5-5DEFAEBC81EB}"/>
              </a:ext>
            </a:extLst>
          </p:cNvPr>
          <p:cNvSpPr/>
          <p:nvPr/>
        </p:nvSpPr>
        <p:spPr>
          <a:xfrm>
            <a:off x="1193650" y="4155851"/>
            <a:ext cx="240146" cy="240146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FEA5C9E-13A5-4499-9762-884D0ADEC4AB}"/>
              </a:ext>
            </a:extLst>
          </p:cNvPr>
          <p:cNvSpPr/>
          <p:nvPr/>
        </p:nvSpPr>
        <p:spPr>
          <a:xfrm>
            <a:off x="1618194" y="1923950"/>
            <a:ext cx="240146" cy="240146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0161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00A94D-725C-4C80-8EC2-11C0CA75F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60"/>
          <a:stretch/>
        </p:blipFill>
        <p:spPr>
          <a:xfrm>
            <a:off x="1080003" y="1079998"/>
            <a:ext cx="2106000" cy="510676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BBD37-1C15-421B-B3B8-156FB3580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Screen Definition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730F1-AF88-410F-AA16-80A0B59DD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3.8.3. </a:t>
            </a:r>
            <a:r>
              <a:rPr lang="ko-KR" altLang="en-US" dirty="0"/>
              <a:t>에러페이지</a:t>
            </a:r>
            <a:r>
              <a:rPr lang="en-US" altLang="ko-KR" dirty="0"/>
              <a:t>_500</a:t>
            </a:r>
            <a:endParaRPr lang="ko-KR" altLang="en-US" dirty="0"/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EDBAF890-B9D2-4C2B-A74B-D09DEDC44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0056" y="1080000"/>
            <a:ext cx="3960000" cy="0"/>
          </a:xfrm>
          <a:prstGeom prst="line">
            <a:avLst/>
          </a:prstGeom>
          <a:noFill/>
          <a:ln w="19050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pPr defTabSz="1109483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kern="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6662D552-30A7-40C7-A0FD-D4E59D91F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56" y="1072453"/>
            <a:ext cx="3960000" cy="37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0" bIns="180000">
            <a:spAutoFit/>
          </a:bodyPr>
          <a:lstStyle/>
          <a:p>
            <a:pPr defTabSz="938142">
              <a:spcAft>
                <a:spcPts val="300"/>
              </a:spcAft>
              <a:defRPr/>
            </a:pPr>
            <a:r>
              <a:rPr lang="en-US" altLang="ko-KR" sz="800" dirty="0">
                <a:latin typeface="나눔고딕" pitchFamily="50" charset="-127"/>
              </a:rPr>
              <a:t>500 </a:t>
            </a:r>
            <a:r>
              <a:rPr lang="ko-KR" altLang="en-US" sz="800" dirty="0">
                <a:latin typeface="나눔고딕" pitchFamily="50" charset="-127"/>
              </a:rPr>
              <a:t>에러 발생 시 제공되는 화면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B4CA6A1-18EA-4040-B462-C3CADD5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011316"/>
              </p:ext>
            </p:extLst>
          </p:nvPr>
        </p:nvGraphicFramePr>
        <p:xfrm>
          <a:off x="7920056" y="1642385"/>
          <a:ext cx="3960000" cy="80327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200"/>
                        </a:spcAft>
                      </a:pPr>
                      <a:r>
                        <a:rPr lang="en-US" altLang="ko-KR" sz="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spc="-8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이미지</a:t>
                      </a:r>
                      <a:endParaRPr lang="en-US" altLang="ko-KR" sz="800" spc="-8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•500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에러 이미지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45718" marB="4571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spc="-8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메인화면으로</a:t>
                      </a:r>
                      <a:r>
                        <a:rPr lang="ko-KR" altLang="en-US" sz="800" spc="-8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가기 버튼</a:t>
                      </a:r>
                      <a:endParaRPr lang="en-US" altLang="ko-KR" sz="800" spc="-8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90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•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 시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이전 페이지로 이동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marT="45718" marB="45718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206386"/>
                  </a:ext>
                </a:extLst>
              </a:tr>
            </a:tbl>
          </a:graphicData>
        </a:graphic>
      </p:graphicFrame>
      <p:sp>
        <p:nvSpPr>
          <p:cNvPr id="27" name="Rectangle 127">
            <a:extLst>
              <a:ext uri="{FF2B5EF4-FFF2-40B4-BE49-F238E27FC236}">
                <a16:creationId xmlns:a16="http://schemas.microsoft.com/office/drawing/2014/main" id="{C5B903E3-F849-4256-9565-9D0501BE4FE3}"/>
              </a:ext>
            </a:extLst>
          </p:cNvPr>
          <p:cNvSpPr>
            <a:spLocks noChangeAspect="1"/>
          </p:cNvSpPr>
          <p:nvPr/>
        </p:nvSpPr>
        <p:spPr>
          <a:xfrm>
            <a:off x="1080003" y="1079999"/>
            <a:ext cx="2106000" cy="37440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FF6699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60BA0C3-54E3-4F28-ACA0-375C89764352}"/>
              </a:ext>
            </a:extLst>
          </p:cNvPr>
          <p:cNvSpPr/>
          <p:nvPr/>
        </p:nvSpPr>
        <p:spPr>
          <a:xfrm>
            <a:off x="7920056" y="788227"/>
            <a:ext cx="1224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U_error_003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930F14-B092-4426-B897-46E51E70784A}"/>
              </a:ext>
            </a:extLst>
          </p:cNvPr>
          <p:cNvSpPr/>
          <p:nvPr/>
        </p:nvSpPr>
        <p:spPr>
          <a:xfrm>
            <a:off x="1313723" y="4275924"/>
            <a:ext cx="1706430" cy="330146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이전 페이지로</a:t>
            </a:r>
            <a:r>
              <a: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가기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6A07687-63C9-4206-BD2E-3B13E99C179B}"/>
              </a:ext>
            </a:extLst>
          </p:cNvPr>
          <p:cNvSpPr/>
          <p:nvPr/>
        </p:nvSpPr>
        <p:spPr>
          <a:xfrm>
            <a:off x="1567256" y="2012342"/>
            <a:ext cx="1131494" cy="113149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972A1-139A-4874-BA6C-9510AFB940BF}"/>
              </a:ext>
            </a:extLst>
          </p:cNvPr>
          <p:cNvSpPr txBox="1"/>
          <p:nvPr/>
        </p:nvSpPr>
        <p:spPr>
          <a:xfrm>
            <a:off x="1204337" y="3305889"/>
            <a:ext cx="1925207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죄송합니다</a:t>
            </a:r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r>
              <a: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에러가 발생하여 페이지를 표시할 수 없습니다</a:t>
            </a:r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/>
            <a:r>
              <a: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잠시 후 다시 시도해주세요</a:t>
            </a:r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E1B4D22-60AE-48A9-92B5-5DEFAEBC81EB}"/>
              </a:ext>
            </a:extLst>
          </p:cNvPr>
          <p:cNvSpPr/>
          <p:nvPr/>
        </p:nvSpPr>
        <p:spPr>
          <a:xfrm>
            <a:off x="1193650" y="4155851"/>
            <a:ext cx="240146" cy="240146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FEA5C9E-13A5-4499-9762-884D0ADEC4AB}"/>
              </a:ext>
            </a:extLst>
          </p:cNvPr>
          <p:cNvSpPr/>
          <p:nvPr/>
        </p:nvSpPr>
        <p:spPr>
          <a:xfrm>
            <a:off x="1618194" y="1923950"/>
            <a:ext cx="240146" cy="240146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endParaRPr lang="ko-KR" altLang="en-US" sz="1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9859431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  <a:ln w="3175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sz="1100" dirty="0" smtClean="0">
            <a:solidFill>
              <a:schemeClr val="bg1"/>
            </a:solidFill>
            <a:latin typeface="나눔스퀘어" panose="020B0600000101010101" pitchFamily="50" charset="-127"/>
            <a:ea typeface="나눔스퀘어" panose="020B0600000101010101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000" dirty="0" smtClean="0">
            <a:solidFill>
              <a:schemeClr val="tx1">
                <a:lumMod val="75000"/>
                <a:lumOff val="25000"/>
              </a:schemeClr>
            </a:solidFill>
            <a:latin typeface="나눔스퀘어 Bold" panose="020B0600000101010101" pitchFamily="50" charset="-127"/>
            <a:ea typeface="나눔스퀘어 Bold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97326</TotalTime>
  <Words>15705</Words>
  <Application>Microsoft Office PowerPoint</Application>
  <PresentationFormat>와이드스크린</PresentationFormat>
  <Paragraphs>3311</Paragraphs>
  <Slides>94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2" baseType="lpstr">
      <vt:lpstr>나눔고딕</vt:lpstr>
      <vt:lpstr>나눔고딕 ExtraBold</vt:lpstr>
      <vt:lpstr>나눔스퀘어</vt:lpstr>
      <vt:lpstr>나눔스퀘어 Bold</vt:lpstr>
      <vt:lpstr>맑은 고딕</vt:lpstr>
      <vt:lpstr>Arial</vt:lpstr>
      <vt:lpstr>Wingdings</vt:lpstr>
      <vt:lpstr>디자인 사용자 지정</vt:lpstr>
      <vt:lpstr>서울형 유급병가지원 온라인 접수시스템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root</dc:creator>
  <cp:lastModifiedBy>User</cp:lastModifiedBy>
  <cp:revision>4437</cp:revision>
  <cp:lastPrinted>2021-04-28T04:15:37Z</cp:lastPrinted>
  <dcterms:created xsi:type="dcterms:W3CDTF">2016-05-10T18:46:26Z</dcterms:created>
  <dcterms:modified xsi:type="dcterms:W3CDTF">2022-03-31T00:44:16Z</dcterms:modified>
</cp:coreProperties>
</file>